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02" r:id="rId1"/>
  </p:sldMasterIdLst>
  <p:notesMasterIdLst>
    <p:notesMasterId r:id="rId13"/>
  </p:notesMasterIdLst>
  <p:sldIdLst>
    <p:sldId id="256" r:id="rId2"/>
    <p:sldId id="257" r:id="rId3"/>
    <p:sldId id="258" r:id="rId4"/>
    <p:sldId id="259" r:id="rId5"/>
    <p:sldId id="266" r:id="rId6"/>
    <p:sldId id="261" r:id="rId7"/>
    <p:sldId id="262" r:id="rId8"/>
    <p:sldId id="260" r:id="rId9"/>
    <p:sldId id="267" r:id="rId10"/>
    <p:sldId id="263" r:id="rId11"/>
    <p:sldId id="264" r:id="rId12"/>
  </p:sldIdLst>
  <p:sldSz cx="13004800" cy="9753600"/>
  <p:notesSz cx="6858000" cy="9144000"/>
  <p:defaultTextStyle>
    <a:defPPr>
      <a:defRPr lang="en-US"/>
    </a:defPPr>
    <a:lvl1pPr algn="ctr" rtl="0" fontAlgn="base">
      <a:spcBef>
        <a:spcPct val="0"/>
      </a:spcBef>
      <a:spcAft>
        <a:spcPct val="0"/>
      </a:spcAft>
      <a:defRPr sz="4200" kern="1200">
        <a:solidFill>
          <a:srgbClr val="FFFFFF"/>
        </a:solidFill>
        <a:latin typeface="Gill Sans" charset="0"/>
        <a:ea typeface="ヒラギノ角ゴ ProN W3" charset="-128"/>
        <a:cs typeface="+mn-cs"/>
        <a:sym typeface="Gill Sans" charset="0"/>
      </a:defRPr>
    </a:lvl1pPr>
    <a:lvl2pPr marL="457200" algn="ctr" rtl="0" fontAlgn="base">
      <a:spcBef>
        <a:spcPct val="0"/>
      </a:spcBef>
      <a:spcAft>
        <a:spcPct val="0"/>
      </a:spcAft>
      <a:defRPr sz="4200" kern="1200">
        <a:solidFill>
          <a:srgbClr val="FFFFFF"/>
        </a:solidFill>
        <a:latin typeface="Gill Sans" charset="0"/>
        <a:ea typeface="ヒラギノ角ゴ ProN W3" charset="-128"/>
        <a:cs typeface="+mn-cs"/>
        <a:sym typeface="Gill Sans" charset="0"/>
      </a:defRPr>
    </a:lvl2pPr>
    <a:lvl3pPr marL="914400" algn="ctr" rtl="0" fontAlgn="base">
      <a:spcBef>
        <a:spcPct val="0"/>
      </a:spcBef>
      <a:spcAft>
        <a:spcPct val="0"/>
      </a:spcAft>
      <a:defRPr sz="4200" kern="1200">
        <a:solidFill>
          <a:srgbClr val="FFFFFF"/>
        </a:solidFill>
        <a:latin typeface="Gill Sans" charset="0"/>
        <a:ea typeface="ヒラギノ角ゴ ProN W3" charset="-128"/>
        <a:cs typeface="+mn-cs"/>
        <a:sym typeface="Gill Sans" charset="0"/>
      </a:defRPr>
    </a:lvl3pPr>
    <a:lvl4pPr marL="1371600" algn="ctr" rtl="0" fontAlgn="base">
      <a:spcBef>
        <a:spcPct val="0"/>
      </a:spcBef>
      <a:spcAft>
        <a:spcPct val="0"/>
      </a:spcAft>
      <a:defRPr sz="4200" kern="1200">
        <a:solidFill>
          <a:srgbClr val="FFFFFF"/>
        </a:solidFill>
        <a:latin typeface="Gill Sans" charset="0"/>
        <a:ea typeface="ヒラギノ角ゴ ProN W3" charset="-128"/>
        <a:cs typeface="+mn-cs"/>
        <a:sym typeface="Gill Sans" charset="0"/>
      </a:defRPr>
    </a:lvl4pPr>
    <a:lvl5pPr marL="1828800" algn="ctr" rtl="0" fontAlgn="base">
      <a:spcBef>
        <a:spcPct val="0"/>
      </a:spcBef>
      <a:spcAft>
        <a:spcPct val="0"/>
      </a:spcAft>
      <a:defRPr sz="4200" kern="1200">
        <a:solidFill>
          <a:srgbClr val="FFFFFF"/>
        </a:solidFill>
        <a:latin typeface="Gill Sans" charset="0"/>
        <a:ea typeface="ヒラギノ角ゴ ProN W3" charset="-128"/>
        <a:cs typeface="+mn-cs"/>
        <a:sym typeface="Gill Sans" charset="0"/>
      </a:defRPr>
    </a:lvl5pPr>
    <a:lvl6pPr marL="2286000" algn="l" defTabSz="914400" rtl="0" eaLnBrk="1" latinLnBrk="0" hangingPunct="1">
      <a:defRPr sz="4200" kern="1200">
        <a:solidFill>
          <a:srgbClr val="FFFFFF"/>
        </a:solidFill>
        <a:latin typeface="Gill Sans" charset="0"/>
        <a:ea typeface="ヒラギノ角ゴ ProN W3" charset="-128"/>
        <a:cs typeface="+mn-cs"/>
        <a:sym typeface="Gill Sans" charset="0"/>
      </a:defRPr>
    </a:lvl6pPr>
    <a:lvl7pPr marL="2743200" algn="l" defTabSz="914400" rtl="0" eaLnBrk="1" latinLnBrk="0" hangingPunct="1">
      <a:defRPr sz="4200" kern="1200">
        <a:solidFill>
          <a:srgbClr val="FFFFFF"/>
        </a:solidFill>
        <a:latin typeface="Gill Sans" charset="0"/>
        <a:ea typeface="ヒラギノ角ゴ ProN W3" charset="-128"/>
        <a:cs typeface="+mn-cs"/>
        <a:sym typeface="Gill Sans" charset="0"/>
      </a:defRPr>
    </a:lvl7pPr>
    <a:lvl8pPr marL="3200400" algn="l" defTabSz="914400" rtl="0" eaLnBrk="1" latinLnBrk="0" hangingPunct="1">
      <a:defRPr sz="4200" kern="1200">
        <a:solidFill>
          <a:srgbClr val="FFFFFF"/>
        </a:solidFill>
        <a:latin typeface="Gill Sans" charset="0"/>
        <a:ea typeface="ヒラギノ角ゴ ProN W3" charset="-128"/>
        <a:cs typeface="+mn-cs"/>
        <a:sym typeface="Gill Sans" charset="0"/>
      </a:defRPr>
    </a:lvl8pPr>
    <a:lvl9pPr marL="3657600" algn="l" defTabSz="914400" rtl="0" eaLnBrk="1" latinLnBrk="0" hangingPunct="1">
      <a:defRPr sz="4200" kern="1200">
        <a:solidFill>
          <a:srgbClr val="FFFFFF"/>
        </a:solidFill>
        <a:latin typeface="Gill Sans" charset="0"/>
        <a:ea typeface="ヒラギノ角ゴ ProN W3" charset="-128"/>
        <a:cs typeface="+mn-cs"/>
        <a:sym typeface="Gill Sans"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2619"/>
    <a:srgbClr val="61060F"/>
    <a:srgbClr val="9B23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75" autoAdjust="0"/>
    <p:restoredTop sz="82690" autoAdjust="0"/>
  </p:normalViewPr>
  <p:slideViewPr>
    <p:cSldViewPr>
      <p:cViewPr varScale="1">
        <p:scale>
          <a:sx n="66" d="100"/>
          <a:sy n="66" d="100"/>
        </p:scale>
        <p:origin x="2238" y="60"/>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0"/>
                <a:cs typeface="ヒラギノ角ゴ ProN W3"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F65717B-29EE-48EA-A1A1-960834510185}" type="datetimeFigureOut">
              <a:rPr lang="en-US"/>
              <a:pPr>
                <a:defRPr/>
              </a:pPr>
              <a:t>6/2/2021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0"/>
                <a:cs typeface="ヒラギノ角ゴ ProN W3"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1AEF49-3DC4-466C-8883-E8DB0F03052A}" type="slidenum">
              <a:rPr lang="en-US"/>
              <a:pPr>
                <a:defRPr/>
              </a:pPr>
              <a:t>‹#›</a:t>
            </a:fld>
            <a:endParaRPr lang="en-US"/>
          </a:p>
        </p:txBody>
      </p:sp>
    </p:spTree>
    <p:extLst>
      <p:ext uri="{BB962C8B-B14F-4D97-AF65-F5344CB8AC3E}">
        <p14:creationId xmlns:p14="http://schemas.microsoft.com/office/powerpoint/2010/main" val="12045856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1AEF49-3DC4-466C-8883-E8DB0F03052A}" type="slidenum">
              <a:rPr lang="en-US"/>
              <a:pPr>
                <a:defRPr/>
              </a:pPr>
              <a:t>1</a:t>
            </a:fld>
            <a:endParaRPr lang="en-US"/>
          </a:p>
        </p:txBody>
      </p:sp>
    </p:spTree>
    <p:extLst>
      <p:ext uri="{BB962C8B-B14F-4D97-AF65-F5344CB8AC3E}">
        <p14:creationId xmlns:p14="http://schemas.microsoft.com/office/powerpoint/2010/main" val="3346213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00"/>
                </a:solidFill>
              </a:rPr>
              <a:t>3-4 key people. Highlights only. Use the logos of recognizable past employers. </a:t>
            </a:r>
          </a:p>
          <a:p>
            <a:pPr eaLnBrk="1" hangingPunct="1">
              <a:spcBef>
                <a:spcPct val="0"/>
              </a:spcBef>
            </a:pPr>
            <a:endParaRPr lang="en-US">
              <a:solidFill>
                <a:srgbClr val="FFFF00"/>
              </a:solidFill>
            </a:endParaRPr>
          </a:p>
          <a:p>
            <a:pPr eaLnBrk="1" hangingPunct="1">
              <a:spcBef>
                <a:spcPct val="0"/>
              </a:spcBef>
            </a:pPr>
            <a:r>
              <a:rPr lang="en-US">
                <a:solidFill>
                  <a:srgbClr val="FFFF00"/>
                </a:solidFill>
              </a:rPr>
              <a:t>Do not list your accountant, law firm, and other vendors. You</a:t>
            </a:r>
            <a:r>
              <a:rPr lang="en-US" altLang="en-US">
                <a:solidFill>
                  <a:srgbClr val="FFFF00"/>
                </a:solidFill>
              </a:rPr>
              <a:t>’</a:t>
            </a:r>
            <a:r>
              <a:rPr lang="en-US">
                <a:solidFill>
                  <a:srgbClr val="FFFF00"/>
                </a:solidFill>
              </a:rPr>
              <a:t>re paying them. They</a:t>
            </a:r>
            <a:r>
              <a:rPr lang="en-US" altLang="en-US">
                <a:solidFill>
                  <a:srgbClr val="FFFF00"/>
                </a:solidFill>
              </a:rPr>
              <a:t>’</a:t>
            </a:r>
            <a:r>
              <a:rPr lang="en-US">
                <a:solidFill>
                  <a:srgbClr val="FFFF00"/>
                </a:solidFill>
              </a:rPr>
              <a:t>re not </a:t>
            </a:r>
            <a:r>
              <a:rPr lang="en-US" altLang="en-US">
                <a:solidFill>
                  <a:srgbClr val="FFFF00"/>
                </a:solidFill>
              </a:rPr>
              <a:t>“</a:t>
            </a:r>
            <a:r>
              <a:rPr lang="en-US">
                <a:solidFill>
                  <a:srgbClr val="FFFF00"/>
                </a:solidFill>
              </a:rPr>
              <a:t>investing</a:t>
            </a:r>
            <a:r>
              <a:rPr lang="en-US" altLang="en-US">
                <a:solidFill>
                  <a:srgbClr val="FFFF00"/>
                </a:solidFill>
              </a:rPr>
              <a:t>”</a:t>
            </a:r>
            <a:r>
              <a:rPr lang="en-US">
                <a:solidFill>
                  <a:srgbClr val="FFFF00"/>
                </a:solidFill>
              </a:rPr>
              <a:t> in you. If you</a:t>
            </a:r>
            <a:r>
              <a:rPr lang="en-US" altLang="en-US">
                <a:solidFill>
                  <a:srgbClr val="FFFF00"/>
                </a:solidFill>
              </a:rPr>
              <a:t>’</a:t>
            </a:r>
            <a:r>
              <a:rPr lang="en-US">
                <a:solidFill>
                  <a:srgbClr val="FFFF00"/>
                </a:solidFill>
              </a:rPr>
              <a:t>re going to list advisors, ensure that they are really well-known for the market you</a:t>
            </a:r>
            <a:r>
              <a:rPr lang="en-US" altLang="en-US">
                <a:solidFill>
                  <a:srgbClr val="FFFF00"/>
                </a:solidFill>
              </a:rPr>
              <a:t>’</a:t>
            </a:r>
            <a:r>
              <a:rPr lang="en-US">
                <a:solidFill>
                  <a:srgbClr val="FFFF00"/>
                </a:solidFill>
              </a:rPr>
              <a:t>re going after.</a:t>
            </a:r>
          </a:p>
          <a:p>
            <a:pPr eaLnBrk="1" hangingPunct="1">
              <a:spcBef>
                <a:spcPct val="0"/>
              </a:spcBef>
            </a:pPr>
            <a:endParaRPr 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F5ACC581-6CFA-452B-9632-97A23CB937C6}" type="slidenum">
              <a:rPr lang="en-US" sz="1200" smtClean="0"/>
              <a:pPr eaLnBrk="1" hangingPunct="1"/>
              <a:t>10</a:t>
            </a:fld>
            <a:endParaRPr lang="en-US" sz="1200"/>
          </a:p>
        </p:txBody>
      </p:sp>
    </p:spTree>
    <p:extLst>
      <p:ext uri="{BB962C8B-B14F-4D97-AF65-F5344CB8AC3E}">
        <p14:creationId xmlns:p14="http://schemas.microsoft.com/office/powerpoint/2010/main" val="881174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00"/>
                </a:solidFill>
              </a:rPr>
              <a:t>Where are you now? </a:t>
            </a:r>
          </a:p>
          <a:p>
            <a:pPr eaLnBrk="1" hangingPunct="1">
              <a:spcBef>
                <a:spcPct val="0"/>
              </a:spcBef>
            </a:pPr>
            <a:r>
              <a:rPr lang="en-US">
                <a:solidFill>
                  <a:srgbClr val="FFFF00"/>
                </a:solidFill>
              </a:rPr>
              <a:t>What are the next 2-3 big milestones?</a:t>
            </a:r>
          </a:p>
          <a:p>
            <a:pPr eaLnBrk="1" hangingPunct="1">
              <a:spcBef>
                <a:spcPct val="0"/>
              </a:spcBef>
            </a:pPr>
            <a:endParaRPr 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A6AC5534-F699-40E5-B78E-7B8C00DA1275}" type="slidenum">
              <a:rPr lang="en-US" sz="1200" smtClean="0"/>
              <a:pPr eaLnBrk="1" hangingPunct="1"/>
              <a:t>11</a:t>
            </a:fld>
            <a:endParaRPr lang="en-US" sz="1200"/>
          </a:p>
        </p:txBody>
      </p:sp>
    </p:spTree>
    <p:extLst>
      <p:ext uri="{BB962C8B-B14F-4D97-AF65-F5344CB8AC3E}">
        <p14:creationId xmlns:p14="http://schemas.microsoft.com/office/powerpoint/2010/main" val="924665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chemeClr val="bg1"/>
                </a:solidFill>
              </a:rPr>
              <a:t>One-sentence </a:t>
            </a:r>
            <a:r>
              <a:rPr lang="en-US" altLang="en-US">
                <a:solidFill>
                  <a:schemeClr val="bg1"/>
                </a:solidFill>
              </a:rPr>
              <a:t>“</a:t>
            </a:r>
            <a:r>
              <a:rPr lang="en-US">
                <a:solidFill>
                  <a:schemeClr val="bg1"/>
                </a:solidFill>
              </a:rPr>
              <a:t>wow!</a:t>
            </a:r>
            <a:r>
              <a:rPr lang="en-US" altLang="en-US">
                <a:solidFill>
                  <a:schemeClr val="bg1"/>
                </a:solidFill>
              </a:rPr>
              <a:t>”</a:t>
            </a:r>
            <a:r>
              <a:rPr lang="en-US">
                <a:solidFill>
                  <a:schemeClr val="bg1"/>
                </a:solidFill>
              </a:rPr>
              <a:t> explaining exactly, tactically what you do. There should be no question about what business you are in and who your customer is after this sixty-second description. </a:t>
            </a:r>
          </a:p>
          <a:p>
            <a:pPr eaLnBrk="1" hangingPunct="1">
              <a:spcBef>
                <a:spcPct val="0"/>
              </a:spcBef>
            </a:pPr>
            <a:endParaRPr 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10CD3FC2-B8A2-4BAD-B360-6A95BF164D3E}" type="slidenum">
              <a:rPr lang="en-US" sz="1200" smtClean="0"/>
              <a:pPr eaLnBrk="1" hangingPunct="1"/>
              <a:t>2</a:t>
            </a:fld>
            <a:endParaRPr lang="en-US" sz="1200"/>
          </a:p>
        </p:txBody>
      </p:sp>
    </p:spTree>
    <p:extLst>
      <p:ext uri="{BB962C8B-B14F-4D97-AF65-F5344CB8AC3E}">
        <p14:creationId xmlns:p14="http://schemas.microsoft.com/office/powerpoint/2010/main" val="2513229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00"/>
                </a:solidFill>
              </a:rPr>
              <a:t>Explain the pain you solve or opportunity you exploit</a:t>
            </a:r>
          </a:p>
          <a:p>
            <a:pPr eaLnBrk="1" hangingPunct="1">
              <a:spcBef>
                <a:spcPct val="0"/>
              </a:spcBef>
            </a:pPr>
            <a:endParaRPr 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B456438E-6058-44EF-A47E-1FB03E474026}" type="slidenum">
              <a:rPr lang="en-US" sz="1200" smtClean="0"/>
              <a:pPr eaLnBrk="1" hangingPunct="1"/>
              <a:t>3</a:t>
            </a:fld>
            <a:endParaRPr lang="en-US" sz="1200"/>
          </a:p>
        </p:txBody>
      </p:sp>
    </p:spTree>
    <p:extLst>
      <p:ext uri="{BB962C8B-B14F-4D97-AF65-F5344CB8AC3E}">
        <p14:creationId xmlns:p14="http://schemas.microsoft.com/office/powerpoint/2010/main" val="2715909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00"/>
                </a:solidFill>
              </a:rPr>
              <a:t>What makes you special? Why will you win? What are your unfair advantages? Why is the field tilted in your direction? It can be technology, relationships, founders. </a:t>
            </a:r>
          </a:p>
          <a:p>
            <a:pPr eaLnBrk="1" hangingPunct="1">
              <a:spcBef>
                <a:spcPct val="0"/>
              </a:spcBef>
            </a:pPr>
            <a:endParaRPr lang="en-US">
              <a:solidFill>
                <a:srgbClr val="FFFF00"/>
              </a:solidFill>
            </a:endParaRPr>
          </a:p>
          <a:p>
            <a:pPr eaLnBrk="1" hangingPunct="1">
              <a:spcBef>
                <a:spcPct val="0"/>
              </a:spcBef>
            </a:pPr>
            <a:r>
              <a:rPr lang="ja-JP" altLang="en-US">
                <a:solidFill>
                  <a:srgbClr val="FFFF00"/>
                </a:solidFill>
                <a:latin typeface="Arial" pitchFamily="34" charset="0"/>
              </a:rPr>
              <a:t>“</a:t>
            </a:r>
            <a:r>
              <a:rPr lang="en-US" altLang="ja-JP">
                <a:solidFill>
                  <a:srgbClr val="FFFF00"/>
                </a:solidFill>
              </a:rPr>
              <a:t>We</a:t>
            </a:r>
            <a:r>
              <a:rPr lang="ja-JP" altLang="en-US">
                <a:solidFill>
                  <a:srgbClr val="FFFF00"/>
                </a:solidFill>
                <a:latin typeface="Arial" pitchFamily="34" charset="0"/>
              </a:rPr>
              <a:t>’</a:t>
            </a:r>
            <a:r>
              <a:rPr lang="en-US" altLang="ja-JP">
                <a:solidFill>
                  <a:srgbClr val="FFFF00"/>
                </a:solidFill>
              </a:rPr>
              <a:t>re smart, hardworking, and really believe</a:t>
            </a:r>
            <a:r>
              <a:rPr lang="ja-JP" altLang="en-US">
                <a:solidFill>
                  <a:srgbClr val="FFFF00"/>
                </a:solidFill>
                <a:latin typeface="Arial" pitchFamily="34" charset="0"/>
              </a:rPr>
              <a:t>”</a:t>
            </a:r>
            <a:r>
              <a:rPr lang="en-US" altLang="ja-JP">
                <a:solidFill>
                  <a:srgbClr val="FFFF00"/>
                </a:solidFill>
              </a:rPr>
              <a:t> doesn</a:t>
            </a:r>
            <a:r>
              <a:rPr lang="ja-JP" altLang="en-US">
                <a:solidFill>
                  <a:srgbClr val="FFFF00"/>
                </a:solidFill>
                <a:latin typeface="Arial" pitchFamily="34" charset="0"/>
              </a:rPr>
              <a:t>’</a:t>
            </a:r>
            <a:r>
              <a:rPr lang="en-US" altLang="ja-JP">
                <a:solidFill>
                  <a:srgbClr val="FFFF00"/>
                </a:solidFill>
              </a:rPr>
              <a:t>t cut it. Everybody says that. Hightly unlikely that it</a:t>
            </a:r>
            <a:r>
              <a:rPr lang="en-US" altLang="en-US">
                <a:solidFill>
                  <a:srgbClr val="FFFF00"/>
                </a:solidFill>
              </a:rPr>
              <a:t>’</a:t>
            </a:r>
            <a:r>
              <a:rPr lang="en-US" altLang="ja-JP">
                <a:solidFill>
                  <a:srgbClr val="FFFF00"/>
                </a:solidFill>
              </a:rPr>
              <a:t>s patents too.</a:t>
            </a:r>
          </a:p>
          <a:p>
            <a:pPr eaLnBrk="1" hangingPunct="1">
              <a:spcBef>
                <a:spcPct val="0"/>
              </a:spcBef>
            </a:pPr>
            <a:endParaRPr lang="en-US"/>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1B7F5162-E4A0-4E96-9E2C-58AD98EB81B4}" type="slidenum">
              <a:rPr lang="en-US" sz="1200" smtClean="0"/>
              <a:pPr eaLnBrk="1" hangingPunct="1"/>
              <a:t>4</a:t>
            </a:fld>
            <a:endParaRPr lang="en-US" sz="1200"/>
          </a:p>
        </p:txBody>
      </p:sp>
    </p:spTree>
    <p:extLst>
      <p:ext uri="{BB962C8B-B14F-4D97-AF65-F5344CB8AC3E}">
        <p14:creationId xmlns:p14="http://schemas.microsoft.com/office/powerpoint/2010/main" val="2017353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t>This is the place to do a demo. Ten minutes is long enough. Try not to get sucked into a long demo so you can</a:t>
            </a:r>
            <a:r>
              <a:rPr lang="en-US" altLang="en-US"/>
              <a:t>’</a:t>
            </a:r>
            <a:r>
              <a:rPr lang="en-US"/>
              <a:t>t finish your presentation. </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C089EE98-6329-4132-B95E-6FFB293C1446}" type="slidenum">
              <a:rPr lang="en-US" sz="1200" smtClean="0"/>
              <a:pPr eaLnBrk="1" hangingPunct="1"/>
              <a:t>5</a:t>
            </a:fld>
            <a:endParaRPr lang="en-US" sz="1200"/>
          </a:p>
        </p:txBody>
      </p:sp>
    </p:spTree>
    <p:extLst>
      <p:ext uri="{BB962C8B-B14F-4D97-AF65-F5344CB8AC3E}">
        <p14:creationId xmlns:p14="http://schemas.microsoft.com/office/powerpoint/2010/main" val="4041170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00"/>
                </a:solidFill>
              </a:rPr>
              <a:t>How will you introduce your product or service? How will you achieve critical mass? Sorry but </a:t>
            </a:r>
            <a:r>
              <a:rPr lang="ja-JP" altLang="en-US">
                <a:solidFill>
                  <a:srgbClr val="FFFF00"/>
                </a:solidFill>
                <a:latin typeface="Arial" pitchFamily="34" charset="0"/>
              </a:rPr>
              <a:t>“</a:t>
            </a:r>
            <a:r>
              <a:rPr lang="en-US" altLang="ja-JP">
                <a:solidFill>
                  <a:srgbClr val="FFFF00"/>
                </a:solidFill>
              </a:rPr>
              <a:t>we</a:t>
            </a:r>
            <a:r>
              <a:rPr lang="ja-JP" altLang="en-US">
                <a:solidFill>
                  <a:srgbClr val="FFFF00"/>
                </a:solidFill>
                <a:latin typeface="Arial" pitchFamily="34" charset="0"/>
              </a:rPr>
              <a:t>’</a:t>
            </a:r>
            <a:r>
              <a:rPr lang="en-US" altLang="ja-JP">
                <a:solidFill>
                  <a:srgbClr val="FFFF00"/>
                </a:solidFill>
              </a:rPr>
              <a:t>ll go viral</a:t>
            </a:r>
            <a:r>
              <a:rPr lang="ja-JP" altLang="en-US">
                <a:solidFill>
                  <a:srgbClr val="FFFF00"/>
                </a:solidFill>
                <a:latin typeface="Arial" pitchFamily="34" charset="0"/>
              </a:rPr>
              <a:t>”</a:t>
            </a:r>
            <a:r>
              <a:rPr lang="en-US" altLang="ja-JP">
                <a:solidFill>
                  <a:srgbClr val="FFFF00"/>
                </a:solidFill>
              </a:rPr>
              <a:t> isn</a:t>
            </a:r>
            <a:r>
              <a:rPr lang="ja-JP" altLang="en-US">
                <a:solidFill>
                  <a:srgbClr val="FFFF00"/>
                </a:solidFill>
                <a:latin typeface="Arial" pitchFamily="34" charset="0"/>
              </a:rPr>
              <a:t>’</a:t>
            </a:r>
            <a:r>
              <a:rPr lang="en-US" altLang="ja-JP">
                <a:solidFill>
                  <a:srgbClr val="FFFF00"/>
                </a:solidFill>
              </a:rPr>
              <a:t>t a strategy. Neither is </a:t>
            </a:r>
            <a:r>
              <a:rPr lang="ja-JP" altLang="en-US">
                <a:solidFill>
                  <a:srgbClr val="FFFF00"/>
                </a:solidFill>
                <a:latin typeface="Arial" pitchFamily="34" charset="0"/>
              </a:rPr>
              <a:t>“</a:t>
            </a:r>
            <a:r>
              <a:rPr lang="en-US" altLang="ja-JP">
                <a:solidFill>
                  <a:srgbClr val="FFFF00"/>
                </a:solidFill>
              </a:rPr>
              <a:t>word-of-mouth.</a:t>
            </a:r>
            <a:r>
              <a:rPr lang="ja-JP" altLang="en-US">
                <a:solidFill>
                  <a:srgbClr val="FFFF00"/>
                </a:solidFill>
                <a:latin typeface="Arial" pitchFamily="34" charset="0"/>
              </a:rPr>
              <a:t>”</a:t>
            </a:r>
            <a:r>
              <a:rPr lang="en-US" altLang="ja-JP">
                <a:solidFill>
                  <a:srgbClr val="FFFF00"/>
                </a:solidFill>
              </a:rPr>
              <a:t> </a:t>
            </a:r>
          </a:p>
          <a:p>
            <a:pPr eaLnBrk="1" hangingPunct="1">
              <a:spcBef>
                <a:spcPct val="0"/>
              </a:spcBef>
            </a:pPr>
            <a:endParaRPr lang="en-US">
              <a:solidFill>
                <a:srgbClr val="FFFF00"/>
              </a:solidFill>
            </a:endParaRPr>
          </a:p>
          <a:p>
            <a:pPr eaLnBrk="1" hangingPunct="1">
              <a:spcBef>
                <a:spcPct val="0"/>
              </a:spcBef>
            </a:pPr>
            <a:r>
              <a:rPr lang="en-US">
                <a:solidFill>
                  <a:srgbClr val="FFFF00"/>
                </a:solidFill>
              </a:rPr>
              <a:t>Tactics, tactics, tactics--not wishful thinking</a:t>
            </a:r>
          </a:p>
          <a:p>
            <a:pPr eaLnBrk="1" hangingPunct="1">
              <a:spcBef>
                <a:spcPct val="0"/>
              </a:spcBef>
            </a:pPr>
            <a:endParaRPr lang="en-US">
              <a:solidFill>
                <a:srgbClr val="FFFF00"/>
              </a:solidFill>
            </a:endParaRPr>
          </a:p>
          <a:p>
            <a:pPr eaLnBrk="1" hangingPunct="1">
              <a:spcBef>
                <a:spcPct val="0"/>
              </a:spcBef>
            </a:pPr>
            <a:endParaRPr lang="en-US">
              <a:solidFill>
                <a:srgbClr val="FFFF00"/>
              </a:solidFill>
            </a:endParaRPr>
          </a:p>
          <a:p>
            <a:pPr eaLnBrk="1" hangingPunct="1">
              <a:spcBef>
                <a:spcPct val="0"/>
              </a:spcBef>
            </a:pPr>
            <a:endParaRPr 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21CB596F-202D-401C-963C-E7F7834C7EC7}" type="slidenum">
              <a:rPr lang="en-US" sz="1200" smtClean="0"/>
              <a:pPr eaLnBrk="1" hangingPunct="1"/>
              <a:t>6</a:t>
            </a:fld>
            <a:endParaRPr lang="en-US" sz="1200"/>
          </a:p>
        </p:txBody>
      </p:sp>
    </p:spTree>
    <p:extLst>
      <p:ext uri="{BB962C8B-B14F-4D97-AF65-F5344CB8AC3E}">
        <p14:creationId xmlns:p14="http://schemas.microsoft.com/office/powerpoint/2010/main" val="3338920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t>Assume that the audience knows as much, and maybe more, about the segment as you do. If you say </a:t>
            </a:r>
            <a:r>
              <a:rPr lang="en-US" altLang="en-US"/>
              <a:t>“</a:t>
            </a:r>
            <a:r>
              <a:rPr lang="en-US"/>
              <a:t>we have no competition,</a:t>
            </a:r>
            <a:r>
              <a:rPr lang="en-US" altLang="en-US"/>
              <a:t>”</a:t>
            </a:r>
            <a:r>
              <a:rPr lang="en-US"/>
              <a:t> it usually means that you</a:t>
            </a:r>
            <a:r>
              <a:rPr lang="en-US" altLang="en-US"/>
              <a:t>’</a:t>
            </a:r>
            <a:r>
              <a:rPr lang="en-US"/>
              <a:t>re either (a) clueless or (b) addressing a market that doesn</a:t>
            </a:r>
            <a:r>
              <a:rPr lang="en-US" altLang="en-US"/>
              <a:t>’</a:t>
            </a:r>
            <a:r>
              <a:rPr lang="en-US"/>
              <a:t>t exist.</a:t>
            </a:r>
          </a:p>
          <a:p>
            <a:pPr eaLnBrk="1" hangingPunct="1">
              <a:spcBef>
                <a:spcPct val="0"/>
              </a:spcBef>
            </a:pPr>
            <a:endParaRPr lang="en-US"/>
          </a:p>
          <a:p>
            <a:pPr eaLnBrk="1" hangingPunct="1">
              <a:spcBef>
                <a:spcPct val="0"/>
              </a:spcBef>
            </a:pPr>
            <a:r>
              <a:rPr lang="en-US"/>
              <a:t>The reason why you want to show what you can</a:t>
            </a:r>
            <a:r>
              <a:rPr lang="en-US" altLang="en-US"/>
              <a:t>’</a:t>
            </a:r>
            <a:r>
              <a:rPr lang="en-US"/>
              <a:t>t do is to build your crediblity. If you</a:t>
            </a:r>
            <a:r>
              <a:rPr lang="en-US" altLang="en-US"/>
              <a:t>’</a:t>
            </a:r>
            <a:r>
              <a:rPr lang="en-US"/>
              <a:t>ll admit how your competition is better than you, people are more likely to believe you when you discuss how you</a:t>
            </a:r>
            <a:r>
              <a:rPr lang="en-US" altLang="en-US"/>
              <a:t>’</a:t>
            </a:r>
            <a:r>
              <a:rPr lang="en-US"/>
              <a:t>re better than your competition.</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CC5CA405-675A-416C-949F-61AC42B44668}" type="slidenum">
              <a:rPr lang="en-US" sz="1200" smtClean="0"/>
              <a:pPr eaLnBrk="1" hangingPunct="1"/>
              <a:t>7</a:t>
            </a:fld>
            <a:endParaRPr lang="en-US" sz="1200"/>
          </a:p>
        </p:txBody>
      </p:sp>
    </p:spTree>
    <p:extLst>
      <p:ext uri="{BB962C8B-B14F-4D97-AF65-F5344CB8AC3E}">
        <p14:creationId xmlns:p14="http://schemas.microsoft.com/office/powerpoint/2010/main" val="878760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00"/>
                </a:solidFill>
              </a:rPr>
              <a:t>How will you make money? Don</a:t>
            </a:r>
            <a:r>
              <a:rPr lang="en-US" altLang="en-US">
                <a:solidFill>
                  <a:srgbClr val="FFFF00"/>
                </a:solidFill>
              </a:rPr>
              <a:t>’</a:t>
            </a:r>
            <a:r>
              <a:rPr lang="en-US">
                <a:solidFill>
                  <a:srgbClr val="FFFF00"/>
                </a:solidFill>
              </a:rPr>
              <a:t>t show multiple revenue streams and don</a:t>
            </a:r>
            <a:r>
              <a:rPr lang="en-US" altLang="en-US">
                <a:solidFill>
                  <a:srgbClr val="FFFF00"/>
                </a:solidFill>
              </a:rPr>
              <a:t>’</a:t>
            </a:r>
            <a:r>
              <a:rPr lang="en-US">
                <a:solidFill>
                  <a:srgbClr val="FFFF00"/>
                </a:solidFill>
              </a:rPr>
              <a:t>t try to make the point that you</a:t>
            </a:r>
            <a:r>
              <a:rPr lang="en-US" altLang="en-US">
                <a:solidFill>
                  <a:srgbClr val="FFFF00"/>
                </a:solidFill>
              </a:rPr>
              <a:t>’</a:t>
            </a:r>
            <a:r>
              <a:rPr lang="en-US">
                <a:solidFill>
                  <a:srgbClr val="FFFF00"/>
                </a:solidFill>
              </a:rPr>
              <a:t>re inventing a new way to make money. Take your best shot and run with it. The most important thing to explain is the assumptions in your business model and how they determined the financial projections in the previous slide.</a:t>
            </a:r>
            <a:endParaRPr lang="en-US"/>
          </a:p>
          <a:p>
            <a:pPr eaLnBrk="1" hangingPunct="1">
              <a:spcBef>
                <a:spcPct val="0"/>
              </a:spcBef>
            </a:pPr>
            <a:endParaRPr 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E9544887-38B6-405C-A578-D9144C665098}" type="slidenum">
              <a:rPr lang="en-US" sz="1200" smtClean="0"/>
              <a:pPr eaLnBrk="1" hangingPunct="1"/>
              <a:t>8</a:t>
            </a:fld>
            <a:endParaRPr lang="en-US" sz="1200"/>
          </a:p>
        </p:txBody>
      </p:sp>
    </p:spTree>
    <p:extLst>
      <p:ext uri="{BB962C8B-B14F-4D97-AF65-F5344CB8AC3E}">
        <p14:creationId xmlns:p14="http://schemas.microsoft.com/office/powerpoint/2010/main" val="98532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t>No one can forecast that far ahead, but people want to see your vision for how the company evolves. Be conservative—put up numbers that you are 90% confident that you can meet. </a:t>
            </a:r>
          </a:p>
          <a:p>
            <a:pPr eaLnBrk="1" hangingPunct="1">
              <a:spcBef>
                <a:spcPct val="0"/>
              </a:spcBef>
            </a:pPr>
            <a:endParaRPr lang="en-US"/>
          </a:p>
          <a:p>
            <a:pPr eaLnBrk="1" hangingPunct="1">
              <a:spcBef>
                <a:spcPct val="0"/>
              </a:spcBef>
            </a:pPr>
            <a:r>
              <a:rPr lang="en-US"/>
              <a:t>But don</a:t>
            </a:r>
            <a:r>
              <a:rPr lang="en-US" altLang="en-US"/>
              <a:t>’</a:t>
            </a:r>
            <a:r>
              <a:rPr lang="en-US"/>
              <a:t>t say that you</a:t>
            </a:r>
            <a:r>
              <a:rPr lang="en-US" altLang="en-US"/>
              <a:t>’</a:t>
            </a:r>
            <a:r>
              <a:rPr lang="en-US"/>
              <a:t>re being conservative because you</a:t>
            </a:r>
            <a:r>
              <a:rPr lang="en-US" altLang="en-US"/>
              <a:t>’</a:t>
            </a:r>
            <a:r>
              <a:rPr lang="en-US"/>
              <a:t>re not—you</a:t>
            </a:r>
            <a:r>
              <a:rPr lang="en-US" altLang="en-US"/>
              <a:t>’</a:t>
            </a:r>
            <a:r>
              <a:rPr lang="en-US"/>
              <a:t>re pulling numbers out of the air and you have no idea what will happen.</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fld id="{08FBA1AC-E29D-49AB-8B1E-9F42D59809A7}" type="slidenum">
              <a:rPr lang="en-US" sz="1200" smtClean="0"/>
              <a:pPr eaLnBrk="1" hangingPunct="1"/>
              <a:t>9</a:t>
            </a:fld>
            <a:endParaRPr lang="en-US" sz="1200"/>
          </a:p>
        </p:txBody>
      </p:sp>
    </p:spTree>
    <p:extLst>
      <p:ext uri="{BB962C8B-B14F-4D97-AF65-F5344CB8AC3E}">
        <p14:creationId xmlns:p14="http://schemas.microsoft.com/office/powerpoint/2010/main" val="2549391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13004800" cy="650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733973" y="5527040"/>
            <a:ext cx="9103360" cy="2492587"/>
          </a:xfrm>
        </p:spPr>
        <p:txBody>
          <a:bodyPr/>
          <a:lstStyle>
            <a:lvl1pPr marL="0" indent="0" algn="ctr">
              <a:buNone/>
              <a:defRPr sz="2400" baseline="0">
                <a:solidFill>
                  <a:schemeClr val="tx2"/>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975360" y="2855664"/>
            <a:ext cx="11054080" cy="2090702"/>
          </a:xfrm>
        </p:spPr>
        <p:txBody>
          <a:bodyPr/>
          <a:lstStyle>
            <a:lvl1pPr algn="ctr">
              <a:defRPr sz="4600"/>
            </a:lvl1pPr>
          </a:lstStyle>
          <a:p>
            <a:r>
              <a:rPr lang="en-US" dirty="0"/>
              <a:t>Click to edit Master title style</a:t>
            </a:r>
          </a:p>
        </p:txBody>
      </p:sp>
      <p:sp>
        <p:nvSpPr>
          <p:cNvPr id="5" name="Date Placeholder 3"/>
          <p:cNvSpPr>
            <a:spLocks noGrp="1"/>
          </p:cNvSpPr>
          <p:nvPr>
            <p:ph type="dt" sz="half" idx="10"/>
          </p:nvPr>
        </p:nvSpPr>
        <p:spPr/>
        <p:txBody>
          <a:bodyPr/>
          <a:lstStyle>
            <a:lvl1pPr>
              <a:defRPr/>
            </a:lvl1pPr>
          </a:lstStyle>
          <a:p>
            <a:pPr>
              <a:defRPr/>
            </a:pPr>
            <a:fld id="{9C21C6DE-AD13-4E6A-8549-7A87E5A9BD07}" type="datetimeFigureOut">
              <a:rPr lang="en-US"/>
              <a:pPr>
                <a:defRPr/>
              </a:pPr>
              <a:t>6/2/2021</a:t>
            </a:fld>
            <a:endParaRPr lang="en-US"/>
          </a:p>
        </p:txBody>
      </p:sp>
      <p:sp>
        <p:nvSpPr>
          <p:cNvPr id="6" name="Footer Placeholder 4"/>
          <p:cNvSpPr>
            <a:spLocks noGrp="1"/>
          </p:cNvSpPr>
          <p:nvPr>
            <p:ph type="ftr" sz="quarter" idx="11"/>
          </p:nvPr>
        </p:nvSpPr>
        <p:spPr/>
        <p:txBody>
          <a:bodyPr/>
          <a:lstStyle>
            <a:lvl1pPr>
              <a:defRPr>
                <a:solidFill>
                  <a:schemeClr val="tx1"/>
                </a:solidFill>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8412A2-02C2-495F-9DF6-EC33B85EE4E7}" type="slidenum">
              <a:rPr lang="en-US"/>
              <a:pPr>
                <a:defRPr/>
              </a:pPr>
              <a:t>‹#›</a:t>
            </a:fld>
            <a:endParaRPr lang="en-US"/>
          </a:p>
        </p:txBody>
      </p:sp>
    </p:spTree>
    <p:extLst>
      <p:ext uri="{BB962C8B-B14F-4D97-AF65-F5344CB8AC3E}">
        <p14:creationId xmlns:p14="http://schemas.microsoft.com/office/powerpoint/2010/main" val="1327295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811971-4F53-4DAE-ACDC-B320FD026920}" type="datetimeFigureOut">
              <a:rPr lang="en-US"/>
              <a:pPr>
                <a:defRPr/>
              </a:pPr>
              <a:t>6/2/2021</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27F10C-55EE-4E4E-AF70-A77B108696A4}" type="slidenum">
              <a:rPr lang="en-US"/>
              <a:pPr>
                <a:defRPr/>
              </a:pPr>
              <a:t>‹#›</a:t>
            </a:fld>
            <a:endParaRPr lang="en-US"/>
          </a:p>
        </p:txBody>
      </p:sp>
    </p:spTree>
    <p:extLst>
      <p:ext uri="{BB962C8B-B14F-4D97-AF65-F5344CB8AC3E}">
        <p14:creationId xmlns:p14="http://schemas.microsoft.com/office/powerpoint/2010/main" val="2233384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597"/>
            <a:ext cx="2926080" cy="83221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50240" y="390597"/>
            <a:ext cx="8561493" cy="83221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4BDC8F-7152-4B51-8E88-ACFF1713E1A8}" type="datetimeFigureOut">
              <a:rPr lang="en-US"/>
              <a:pPr>
                <a:defRPr/>
              </a:pPr>
              <a:t>6/2/2021</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A27189-305B-4ABB-AB09-0A5086790A5B}" type="slidenum">
              <a:rPr lang="en-US"/>
              <a:pPr>
                <a:defRPr/>
              </a:pPr>
              <a:t>‹#›</a:t>
            </a:fld>
            <a:endParaRPr lang="en-US"/>
          </a:p>
        </p:txBody>
      </p:sp>
    </p:spTree>
    <p:extLst>
      <p:ext uri="{BB962C8B-B14F-4D97-AF65-F5344CB8AC3E}">
        <p14:creationId xmlns:p14="http://schemas.microsoft.com/office/powerpoint/2010/main" val="39148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6987" y="390596"/>
            <a:ext cx="11270827" cy="1625600"/>
          </a:xfrm>
        </p:spPr>
        <p:txBody>
          <a:bodyPr/>
          <a:lstStyle/>
          <a:p>
            <a:r>
              <a:rPr lang="en-US" dirty="0"/>
              <a:t>Click to edit Master title style</a:t>
            </a:r>
          </a:p>
        </p:txBody>
      </p:sp>
      <p:sp>
        <p:nvSpPr>
          <p:cNvPr id="8" name="Content Placeholder 7"/>
          <p:cNvSpPr>
            <a:spLocks noGrp="1"/>
          </p:cNvSpPr>
          <p:nvPr>
            <p:ph sz="quarter" idx="13"/>
          </p:nvPr>
        </p:nvSpPr>
        <p:spPr>
          <a:xfrm>
            <a:off x="866987" y="2275840"/>
            <a:ext cx="11270827" cy="5852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23C4F51F-D518-4F36-89BB-14834C0223CE}" type="datetimeFigureOut">
              <a:rPr lang="en-US"/>
              <a:pPr>
                <a:defRPr/>
              </a:pPr>
              <a:t>6/2/2021</a:t>
            </a:fld>
            <a:endParaRPr lang="en-US"/>
          </a:p>
        </p:txBody>
      </p:sp>
      <p:sp>
        <p:nvSpPr>
          <p:cNvPr id="5" name="Footer Placeholder 4"/>
          <p:cNvSpPr>
            <a:spLocks noGrp="1"/>
          </p:cNvSpPr>
          <p:nvPr>
            <p:ph type="ftr" sz="quarter" idx="15"/>
          </p:nvPr>
        </p:nvSpPr>
        <p:spPr/>
        <p:txBody>
          <a:bodyPr/>
          <a:lstStyle>
            <a:lvl1pPr>
              <a:defRPr>
                <a:solidFill>
                  <a:schemeClr val="tx1"/>
                </a:solidFill>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506DB208-23AB-4D38-A57E-5A7B969D06D6}" type="slidenum">
              <a:rPr lang="en-US"/>
              <a:pPr>
                <a:defRPr/>
              </a:pPr>
              <a:t>‹#›</a:t>
            </a:fld>
            <a:endParaRPr lang="en-US"/>
          </a:p>
        </p:txBody>
      </p:sp>
    </p:spTree>
    <p:extLst>
      <p:ext uri="{BB962C8B-B14F-4D97-AF65-F5344CB8AC3E}">
        <p14:creationId xmlns:p14="http://schemas.microsoft.com/office/powerpoint/2010/main" val="20173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987" y="7057814"/>
            <a:ext cx="11214383" cy="1937173"/>
          </a:xfrm>
        </p:spPr>
        <p:txBody>
          <a:bodyPr anchor="t"/>
          <a:lstStyle>
            <a:lvl1pPr algn="l">
              <a:defRPr sz="4600" b="0" i="0" cap="small" baseline="0"/>
            </a:lvl1pPr>
          </a:lstStyle>
          <a:p>
            <a:r>
              <a:rPr lang="en-US" dirty="0"/>
              <a:t>Click to edit Master title style</a:t>
            </a:r>
          </a:p>
        </p:txBody>
      </p:sp>
      <p:sp>
        <p:nvSpPr>
          <p:cNvPr id="3" name="Text Placeholder 2"/>
          <p:cNvSpPr>
            <a:spLocks noGrp="1"/>
          </p:cNvSpPr>
          <p:nvPr>
            <p:ph type="body" idx="1"/>
          </p:nvPr>
        </p:nvSpPr>
        <p:spPr>
          <a:xfrm>
            <a:off x="866987" y="4924215"/>
            <a:ext cx="11214383" cy="2133599"/>
          </a:xfrm>
        </p:spPr>
        <p:txBody>
          <a:bodyPr anchor="b"/>
          <a:lstStyle>
            <a:lvl1pPr marL="0" indent="0">
              <a:buNone/>
              <a:defRPr sz="2400" baseline="0">
                <a:solidFill>
                  <a:schemeClr val="tx2"/>
                </a:solidFill>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3BEA275-BC2A-4BE3-8005-942A86BDCF28}" type="datetimeFigureOut">
              <a:rPr lang="en-US"/>
              <a:pPr>
                <a:defRPr/>
              </a:pPr>
              <a:t>6/2/2021</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5DC596-5C64-42CA-9014-EEB91263B89A}" type="slidenum">
              <a:rPr lang="en-US"/>
              <a:pPr>
                <a:defRPr/>
              </a:pPr>
              <a:t>‹#›</a:t>
            </a:fld>
            <a:endParaRPr lang="en-US"/>
          </a:p>
        </p:txBody>
      </p:sp>
    </p:spTree>
    <p:extLst>
      <p:ext uri="{BB962C8B-B14F-4D97-AF65-F5344CB8AC3E}">
        <p14:creationId xmlns:p14="http://schemas.microsoft.com/office/powerpoint/2010/main" val="247876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866987" y="2275840"/>
            <a:ext cx="5310293" cy="585216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827520" y="2275840"/>
            <a:ext cx="5310293" cy="585216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866987" y="390596"/>
            <a:ext cx="11270827" cy="1625600"/>
          </a:xfrm>
        </p:spPr>
        <p:txBody>
          <a:bodyPr/>
          <a:lstStyle/>
          <a:p>
            <a:r>
              <a:rPr lang="en-US"/>
              <a:t>Click to edit Master title style</a:t>
            </a:r>
            <a:endParaRPr lang="en-US" dirty="0"/>
          </a:p>
        </p:txBody>
      </p:sp>
      <p:sp>
        <p:nvSpPr>
          <p:cNvPr id="5" name="Date Placeholder 4"/>
          <p:cNvSpPr>
            <a:spLocks noGrp="1"/>
          </p:cNvSpPr>
          <p:nvPr>
            <p:ph type="dt" sz="half" idx="15"/>
          </p:nvPr>
        </p:nvSpPr>
        <p:spPr/>
        <p:txBody>
          <a:bodyPr/>
          <a:lstStyle>
            <a:lvl1pPr>
              <a:defRPr/>
            </a:lvl1pPr>
          </a:lstStyle>
          <a:p>
            <a:pPr>
              <a:defRPr/>
            </a:pPr>
            <a:fld id="{08295D08-EE28-46B7-B6A0-1879AAE22DB2}" type="datetimeFigureOut">
              <a:rPr lang="en-US"/>
              <a:pPr>
                <a:defRPr/>
              </a:pPr>
              <a:t>6/2/2021</a:t>
            </a:fld>
            <a:endParaRPr lang="en-US"/>
          </a:p>
        </p:txBody>
      </p:sp>
      <p:sp>
        <p:nvSpPr>
          <p:cNvPr id="6" name="Footer Placeholder 5"/>
          <p:cNvSpPr>
            <a:spLocks noGrp="1"/>
          </p:cNvSpPr>
          <p:nvPr>
            <p:ph type="ftr" sz="quarter" idx="16"/>
          </p:nvPr>
        </p:nvSpPr>
        <p:spPr/>
        <p:txBody>
          <a:bodyPr/>
          <a:lstStyle>
            <a:lvl1pPr>
              <a:defRPr>
                <a:solidFill>
                  <a:schemeClr val="tx1"/>
                </a:solidFill>
              </a:defRPr>
            </a:lvl1pPr>
          </a:lstStyle>
          <a:p>
            <a:pPr>
              <a:defRPr/>
            </a:pPr>
            <a:endParaRPr lang="en-US"/>
          </a:p>
        </p:txBody>
      </p:sp>
      <p:sp>
        <p:nvSpPr>
          <p:cNvPr id="7" name="Slide Number Placeholder 6"/>
          <p:cNvSpPr>
            <a:spLocks noGrp="1"/>
          </p:cNvSpPr>
          <p:nvPr>
            <p:ph type="sldNum" sz="quarter" idx="17"/>
          </p:nvPr>
        </p:nvSpPr>
        <p:spPr/>
        <p:txBody>
          <a:bodyPr/>
          <a:lstStyle>
            <a:lvl1pPr>
              <a:defRPr/>
            </a:lvl1pPr>
          </a:lstStyle>
          <a:p>
            <a:pPr>
              <a:defRPr/>
            </a:pPr>
            <a:fld id="{E349DDD8-B8DC-4B36-A8A8-9597FFA007BE}" type="slidenum">
              <a:rPr lang="en-US"/>
              <a:pPr>
                <a:defRPr/>
              </a:pPr>
              <a:t>‹#›</a:t>
            </a:fld>
            <a:endParaRPr lang="en-US"/>
          </a:p>
        </p:txBody>
      </p:sp>
    </p:spTree>
    <p:extLst>
      <p:ext uri="{BB962C8B-B14F-4D97-AF65-F5344CB8AC3E}">
        <p14:creationId xmlns:p14="http://schemas.microsoft.com/office/powerpoint/2010/main" val="329528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6827520" y="3142827"/>
            <a:ext cx="5310293" cy="4985173"/>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866987" y="3142827"/>
            <a:ext cx="5310293" cy="4985173"/>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866987" y="390596"/>
            <a:ext cx="11270827" cy="1625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987" y="2275839"/>
            <a:ext cx="5310293" cy="817316"/>
          </a:xfrm>
        </p:spPr>
        <p:txBody>
          <a:bodyPr anchor="b"/>
          <a:lstStyle>
            <a:lvl1pPr marL="0" indent="0">
              <a:buNone/>
              <a:defRPr sz="2400" b="0" i="0" baseline="0">
                <a:solidFill>
                  <a:schemeClr val="tx2"/>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a:t>Click to edit Master text styles</a:t>
            </a:r>
          </a:p>
        </p:txBody>
      </p:sp>
      <p:sp>
        <p:nvSpPr>
          <p:cNvPr id="5" name="Text Placeholder 4"/>
          <p:cNvSpPr>
            <a:spLocks noGrp="1"/>
          </p:cNvSpPr>
          <p:nvPr>
            <p:ph type="body" sz="quarter" idx="3"/>
          </p:nvPr>
        </p:nvSpPr>
        <p:spPr>
          <a:xfrm>
            <a:off x="6827520" y="2275839"/>
            <a:ext cx="5310293" cy="817316"/>
          </a:xfrm>
        </p:spPr>
        <p:txBody>
          <a:bodyPr anchor="b"/>
          <a:lstStyle>
            <a:lvl1pPr marL="0" indent="0">
              <a:buNone/>
              <a:defRPr sz="2400" b="0" i="0" baseline="0">
                <a:solidFill>
                  <a:schemeClr val="tx2"/>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a:t>Click to edit Master text styles</a:t>
            </a:r>
          </a:p>
        </p:txBody>
      </p:sp>
      <p:sp>
        <p:nvSpPr>
          <p:cNvPr id="7" name="Date Placeholder 6"/>
          <p:cNvSpPr>
            <a:spLocks noGrp="1"/>
          </p:cNvSpPr>
          <p:nvPr>
            <p:ph type="dt" sz="half" idx="15"/>
          </p:nvPr>
        </p:nvSpPr>
        <p:spPr/>
        <p:txBody>
          <a:bodyPr/>
          <a:lstStyle>
            <a:lvl1pPr>
              <a:defRPr/>
            </a:lvl1pPr>
          </a:lstStyle>
          <a:p>
            <a:pPr>
              <a:defRPr/>
            </a:pPr>
            <a:fld id="{DFB5FBC4-DE10-4886-BFC9-265FB010F9C1}" type="datetimeFigureOut">
              <a:rPr lang="en-US"/>
              <a:pPr>
                <a:defRPr/>
              </a:pPr>
              <a:t>6/2/2021</a:t>
            </a:fld>
            <a:endParaRPr lang="en-US"/>
          </a:p>
        </p:txBody>
      </p:sp>
      <p:sp>
        <p:nvSpPr>
          <p:cNvPr id="8" name="Footer Placeholder 7"/>
          <p:cNvSpPr>
            <a:spLocks noGrp="1"/>
          </p:cNvSpPr>
          <p:nvPr>
            <p:ph type="ftr" sz="quarter" idx="16"/>
          </p:nvPr>
        </p:nvSpPr>
        <p:spPr/>
        <p:txBody>
          <a:bodyPr/>
          <a:lstStyle>
            <a:lvl1pPr>
              <a:defRPr>
                <a:solidFill>
                  <a:schemeClr val="tx1"/>
                </a:solidFill>
              </a:defRPr>
            </a:lvl1pPr>
          </a:lstStyle>
          <a:p>
            <a:pPr>
              <a:defRPr/>
            </a:pPr>
            <a:endParaRPr lang="en-US"/>
          </a:p>
        </p:txBody>
      </p:sp>
      <p:sp>
        <p:nvSpPr>
          <p:cNvPr id="9" name="Slide Number Placeholder 8"/>
          <p:cNvSpPr>
            <a:spLocks noGrp="1"/>
          </p:cNvSpPr>
          <p:nvPr>
            <p:ph type="sldNum" sz="quarter" idx="17"/>
          </p:nvPr>
        </p:nvSpPr>
        <p:spPr/>
        <p:txBody>
          <a:bodyPr/>
          <a:lstStyle>
            <a:lvl1pPr>
              <a:defRPr/>
            </a:lvl1pPr>
          </a:lstStyle>
          <a:p>
            <a:pPr>
              <a:defRPr/>
            </a:pPr>
            <a:fld id="{C75DA296-A456-4E38-BA25-781B4720BDDF}" type="slidenum">
              <a:rPr lang="en-US"/>
              <a:pPr>
                <a:defRPr/>
              </a:pPr>
              <a:t>‹#›</a:t>
            </a:fld>
            <a:endParaRPr lang="en-US"/>
          </a:p>
        </p:txBody>
      </p:sp>
    </p:spTree>
    <p:extLst>
      <p:ext uri="{BB962C8B-B14F-4D97-AF65-F5344CB8AC3E}">
        <p14:creationId xmlns:p14="http://schemas.microsoft.com/office/powerpoint/2010/main" val="317278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66987" y="390596"/>
            <a:ext cx="11270827" cy="1625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8F83F0CD-D813-4A4C-AF6A-EB47F341DEF1}" type="datetimeFigureOut">
              <a:rPr lang="en-US"/>
              <a:pPr>
                <a:defRPr/>
              </a:pPr>
              <a:t>6/2/2021</a:t>
            </a:fld>
            <a:endParaRPr lang="en-US"/>
          </a:p>
        </p:txBody>
      </p:sp>
      <p:sp>
        <p:nvSpPr>
          <p:cNvPr id="4" name="Footer Placeholder 3"/>
          <p:cNvSpPr>
            <a:spLocks noGrp="1"/>
          </p:cNvSpPr>
          <p:nvPr>
            <p:ph type="ftr" sz="quarter" idx="11"/>
          </p:nvPr>
        </p:nvSpPr>
        <p:spPr/>
        <p:txBody>
          <a:bodyPr/>
          <a:lstStyle>
            <a:lvl1pPr>
              <a:defRPr>
                <a:solidFill>
                  <a:schemeClr val="tx1"/>
                </a:solidFill>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406681A1-95CE-4284-BC2D-11C51C1F04A4}" type="slidenum">
              <a:rPr lang="en-US"/>
              <a:pPr>
                <a:defRPr/>
              </a:pPr>
              <a:t>‹#›</a:t>
            </a:fld>
            <a:endParaRPr lang="en-US"/>
          </a:p>
        </p:txBody>
      </p:sp>
    </p:spTree>
    <p:extLst>
      <p:ext uri="{BB962C8B-B14F-4D97-AF65-F5344CB8AC3E}">
        <p14:creationId xmlns:p14="http://schemas.microsoft.com/office/powerpoint/2010/main" val="3730592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94DBBFB-D8DC-4579-B6FB-6E7CC8113605}" type="datetimeFigureOut">
              <a:rPr lang="en-US"/>
              <a:pPr>
                <a:defRPr/>
              </a:pPr>
              <a:t>6/2/2021</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7F78CC3-4A28-4B7B-A39D-A31B0DE94F7F}" type="slidenum">
              <a:rPr lang="en-US"/>
              <a:pPr>
                <a:defRPr/>
              </a:pPr>
              <a:t>‹#›</a:t>
            </a:fld>
            <a:endParaRPr lang="en-US"/>
          </a:p>
        </p:txBody>
      </p:sp>
    </p:spTree>
    <p:extLst>
      <p:ext uri="{BB962C8B-B14F-4D97-AF65-F5344CB8AC3E}">
        <p14:creationId xmlns:p14="http://schemas.microsoft.com/office/powerpoint/2010/main" val="1508857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635414" y="2059093"/>
            <a:ext cx="6610773" cy="60689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871322" y="2059093"/>
            <a:ext cx="4226560" cy="1560576"/>
          </a:xfrm>
        </p:spPr>
        <p:txBody>
          <a:bodyPr/>
          <a:lstStyle>
            <a:lvl1pPr algn="l">
              <a:defRPr sz="26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71322" y="3623668"/>
            <a:ext cx="4226560" cy="4504333"/>
          </a:xfrm>
        </p:spPr>
        <p:txBody>
          <a:bodyPr tIns="13005"/>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a:t>Click to edit Master text styles</a:t>
            </a:r>
          </a:p>
        </p:txBody>
      </p:sp>
      <p:sp>
        <p:nvSpPr>
          <p:cNvPr id="5" name="Date Placeholder 4"/>
          <p:cNvSpPr>
            <a:spLocks noGrp="1"/>
          </p:cNvSpPr>
          <p:nvPr>
            <p:ph type="dt" sz="half" idx="14"/>
          </p:nvPr>
        </p:nvSpPr>
        <p:spPr/>
        <p:txBody>
          <a:bodyPr/>
          <a:lstStyle>
            <a:lvl1pPr>
              <a:defRPr/>
            </a:lvl1pPr>
          </a:lstStyle>
          <a:p>
            <a:pPr>
              <a:defRPr/>
            </a:pPr>
            <a:fld id="{16ECC476-1AED-4CCF-8A74-6924204003C1}" type="datetimeFigureOut">
              <a:rPr lang="en-US"/>
              <a:pPr>
                <a:defRPr/>
              </a:pPr>
              <a:t>6/2/2021</a:t>
            </a:fld>
            <a:endParaRPr lang="en-US"/>
          </a:p>
        </p:txBody>
      </p:sp>
      <p:sp>
        <p:nvSpPr>
          <p:cNvPr id="6" name="Footer Placeholder 5"/>
          <p:cNvSpPr>
            <a:spLocks noGrp="1"/>
          </p:cNvSpPr>
          <p:nvPr>
            <p:ph type="ftr" sz="quarter" idx="15"/>
          </p:nvPr>
        </p:nvSpPr>
        <p:spPr/>
        <p:txBody>
          <a:bodyPr/>
          <a:lstStyle>
            <a:lvl1pPr>
              <a:defRPr>
                <a:solidFill>
                  <a:schemeClr val="tx1"/>
                </a:solidFill>
              </a:defRPr>
            </a:lvl1pPr>
          </a:lstStyle>
          <a:p>
            <a:pPr>
              <a:defRPr/>
            </a:pPr>
            <a:endParaRPr lang="en-US"/>
          </a:p>
        </p:txBody>
      </p:sp>
      <p:sp>
        <p:nvSpPr>
          <p:cNvPr id="7" name="Slide Number Placeholder 6"/>
          <p:cNvSpPr>
            <a:spLocks noGrp="1"/>
          </p:cNvSpPr>
          <p:nvPr>
            <p:ph type="sldNum" sz="quarter" idx="16"/>
          </p:nvPr>
        </p:nvSpPr>
        <p:spPr/>
        <p:txBody>
          <a:bodyPr/>
          <a:lstStyle>
            <a:lvl1pPr>
              <a:defRPr/>
            </a:lvl1pPr>
          </a:lstStyle>
          <a:p>
            <a:pPr>
              <a:defRPr/>
            </a:pPr>
            <a:fld id="{F68D1706-5633-4ECC-81B3-0B625F25B4F0}" type="slidenum">
              <a:rPr lang="en-US"/>
              <a:pPr>
                <a:defRPr/>
              </a:pPr>
              <a:t>‹#›</a:t>
            </a:fld>
            <a:endParaRPr lang="en-US"/>
          </a:p>
        </p:txBody>
      </p:sp>
    </p:spTree>
    <p:extLst>
      <p:ext uri="{BB962C8B-B14F-4D97-AF65-F5344CB8AC3E}">
        <p14:creationId xmlns:p14="http://schemas.microsoft.com/office/powerpoint/2010/main" val="247869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7"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004800" cy="975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66987" y="2059093"/>
            <a:ext cx="4226560" cy="1560576"/>
          </a:xfrm>
        </p:spPr>
        <p:txBody>
          <a:bodyPr/>
          <a:lstStyle>
            <a:lvl1pPr algn="l">
              <a:defRPr sz="26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6623778" y="2059093"/>
            <a:ext cx="4863795" cy="4941824"/>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800" baseline="0">
                <a:solidFill>
                  <a:schemeClr val="tx1">
                    <a:lumMod val="65000"/>
                  </a:schemeClr>
                </a:solidFill>
              </a:defRPr>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66987" y="3623667"/>
            <a:ext cx="4226560" cy="3420599"/>
          </a:xfrm>
        </p:spPr>
        <p:txBody>
          <a:bodyPr tIns="13005"/>
          <a:lstStyle>
            <a:lvl1pPr marL="0" indent="0">
              <a:buNone/>
              <a:defRPr sz="20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9C5E0894-EEBC-47CC-AECA-B2A2A8FC126B}" type="datetimeFigureOut">
              <a:rPr lang="en-US"/>
              <a:pPr>
                <a:defRPr/>
              </a:pPr>
              <a:t>6/2/2021</a:t>
            </a:fld>
            <a:endParaRPr lang="en-US"/>
          </a:p>
        </p:txBody>
      </p:sp>
      <p:sp>
        <p:nvSpPr>
          <p:cNvPr id="7" name="Footer Placeholder 5"/>
          <p:cNvSpPr>
            <a:spLocks noGrp="1"/>
          </p:cNvSpPr>
          <p:nvPr>
            <p:ph type="ftr" sz="quarter" idx="11"/>
          </p:nvPr>
        </p:nvSpPr>
        <p:spPr/>
        <p:txBody>
          <a:bodyPr/>
          <a:lstStyle>
            <a:lvl1pPr>
              <a:defRPr>
                <a:solidFill>
                  <a:schemeClr val="tx1"/>
                </a:solidFill>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C4DAE6E-FCFA-4E11-BA4B-E93C1E107D98}" type="slidenum">
              <a:rPr lang="en-US"/>
              <a:pPr>
                <a:defRPr/>
              </a:pPr>
              <a:t>‹#›</a:t>
            </a:fld>
            <a:endParaRPr lang="en-US"/>
          </a:p>
        </p:txBody>
      </p:sp>
    </p:spTree>
    <p:extLst>
      <p:ext uri="{BB962C8B-B14F-4D97-AF65-F5344CB8AC3E}">
        <p14:creationId xmlns:p14="http://schemas.microsoft.com/office/powerpoint/2010/main" val="182197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004800" cy="975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866775" y="390525"/>
            <a:ext cx="11271250" cy="1625600"/>
          </a:xfrm>
          <a:prstGeom prst="rect">
            <a:avLst/>
          </a:prstGeom>
        </p:spPr>
        <p:txBody>
          <a:bodyPr vert="horz" lIns="130046" tIns="65023" rIns="130046" bIns="65023" rtlCol="0" anchor="b" anchorCtr="0">
            <a:noAutofit/>
          </a:bodyPr>
          <a:lstStyle/>
          <a:p>
            <a:r>
              <a:rPr lang="en-US" dirty="0"/>
              <a:t>Click to edit Master title style</a:t>
            </a:r>
          </a:p>
        </p:txBody>
      </p:sp>
      <p:sp>
        <p:nvSpPr>
          <p:cNvPr id="3" name="Text Placeholder 2"/>
          <p:cNvSpPr>
            <a:spLocks noGrp="1"/>
          </p:cNvSpPr>
          <p:nvPr>
            <p:ph type="body" idx="1"/>
          </p:nvPr>
        </p:nvSpPr>
        <p:spPr>
          <a:xfrm>
            <a:off x="866775" y="2276475"/>
            <a:ext cx="11271250" cy="6435725"/>
          </a:xfrm>
          <a:prstGeom prst="rect">
            <a:avLst/>
          </a:prstGeom>
        </p:spPr>
        <p:txBody>
          <a:bodyPr vert="horz" lIns="130046" tIns="65023" rIns="130046" bIns="6502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128000" y="9040813"/>
            <a:ext cx="2166938" cy="519112"/>
          </a:xfrm>
          <a:prstGeom prst="rect">
            <a:avLst/>
          </a:prstGeom>
        </p:spPr>
        <p:txBody>
          <a:bodyPr vert="horz" lIns="130046" tIns="65023" rIns="130046" bIns="65023" rtlCol="0" anchor="ctr"/>
          <a:lstStyle>
            <a:lvl1pPr algn="r">
              <a:defRPr sz="1400" strike="noStrike" spc="85" baseline="0">
                <a:solidFill>
                  <a:schemeClr val="tx1"/>
                </a:solidFill>
              </a:defRPr>
            </a:lvl1pPr>
          </a:lstStyle>
          <a:p>
            <a:pPr>
              <a:defRPr/>
            </a:pPr>
            <a:fld id="{EF360387-A55A-4187-8533-F31BB4EE8F94}" type="datetimeFigureOut">
              <a:rPr lang="en-US"/>
              <a:pPr>
                <a:defRPr/>
              </a:pPr>
              <a:t>6/2/2021</a:t>
            </a:fld>
            <a:endParaRPr lang="en-US">
              <a:solidFill>
                <a:schemeClr val="tx1">
                  <a:shade val="50000"/>
                </a:schemeClr>
              </a:solidFill>
            </a:endParaRPr>
          </a:p>
        </p:txBody>
      </p:sp>
      <p:sp>
        <p:nvSpPr>
          <p:cNvPr id="5" name="Footer Placeholder 4"/>
          <p:cNvSpPr>
            <a:spLocks noGrp="1"/>
          </p:cNvSpPr>
          <p:nvPr>
            <p:ph type="ftr" sz="quarter" idx="3"/>
          </p:nvPr>
        </p:nvSpPr>
        <p:spPr>
          <a:xfrm>
            <a:off x="866775" y="9040813"/>
            <a:ext cx="4117975" cy="519112"/>
          </a:xfrm>
          <a:prstGeom prst="rect">
            <a:avLst/>
          </a:prstGeom>
        </p:spPr>
        <p:txBody>
          <a:bodyPr vert="horz" lIns="130046" tIns="65023" rIns="130046" bIns="65023" rtlCol="0" anchor="ctr"/>
          <a:lstStyle>
            <a:lvl1pPr algn="l">
              <a:defRPr sz="1400" cap="all" spc="85" baseline="0">
                <a:solidFill>
                  <a:schemeClr val="tx1">
                    <a:shade val="50000"/>
                  </a:schemeClr>
                </a:solidFill>
              </a:defRPr>
            </a:lvl1pPr>
          </a:lstStyle>
          <a:p>
            <a:pPr>
              <a:defRPr/>
            </a:pPr>
            <a:endParaRPr lang="en-US"/>
          </a:p>
        </p:txBody>
      </p:sp>
      <p:sp>
        <p:nvSpPr>
          <p:cNvPr id="6" name="Slide Number Placeholder 5"/>
          <p:cNvSpPr>
            <a:spLocks noGrp="1"/>
          </p:cNvSpPr>
          <p:nvPr>
            <p:ph type="sldNum" sz="quarter" idx="4"/>
          </p:nvPr>
        </p:nvSpPr>
        <p:spPr>
          <a:xfrm>
            <a:off x="10728325" y="9040813"/>
            <a:ext cx="1409700" cy="519112"/>
          </a:xfrm>
          <a:prstGeom prst="rect">
            <a:avLst/>
          </a:prstGeom>
        </p:spPr>
        <p:txBody>
          <a:bodyPr vert="horz" lIns="130046" tIns="65023" rIns="130046" bIns="65023" rtlCol="0" anchor="ctr"/>
          <a:lstStyle>
            <a:lvl1pPr algn="r">
              <a:defRPr sz="1600" baseline="0">
                <a:solidFill>
                  <a:schemeClr val="tx1"/>
                </a:solidFill>
              </a:defRPr>
            </a:lvl1pPr>
          </a:lstStyle>
          <a:p>
            <a:pPr>
              <a:defRPr/>
            </a:pPr>
            <a:fld id="{8B5C5213-4C44-4DD2-B386-824E1A4EB617}" type="slidenum">
              <a:rPr lang="en-US"/>
              <a:pPr>
                <a:defRPr/>
              </a:pPr>
              <a:t>‹#›</a:t>
            </a:fld>
            <a:endParaRPr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1300163" rtl="0" eaLnBrk="0" fontAlgn="base" hangingPunct="0">
        <a:spcBef>
          <a:spcPct val="0"/>
        </a:spcBef>
        <a:spcAft>
          <a:spcPct val="0"/>
        </a:spcAft>
        <a:defRPr sz="4300" kern="1200" cap="small" spc="71">
          <a:solidFill>
            <a:schemeClr val="tx1"/>
          </a:solidFill>
          <a:latin typeface="+mj-lt"/>
          <a:ea typeface="+mj-ea"/>
          <a:cs typeface="+mj-cs"/>
        </a:defRPr>
      </a:lvl1pPr>
      <a:lvl2pPr algn="l" defTabSz="1300163" rtl="0" eaLnBrk="0" fontAlgn="base" hangingPunct="0">
        <a:spcBef>
          <a:spcPct val="0"/>
        </a:spcBef>
        <a:spcAft>
          <a:spcPct val="0"/>
        </a:spcAft>
        <a:defRPr sz="4300">
          <a:solidFill>
            <a:schemeClr val="tx1"/>
          </a:solidFill>
          <a:latin typeface="Arial" pitchFamily="34" charset="0"/>
        </a:defRPr>
      </a:lvl2pPr>
      <a:lvl3pPr algn="l" defTabSz="1300163" rtl="0" eaLnBrk="0" fontAlgn="base" hangingPunct="0">
        <a:spcBef>
          <a:spcPct val="0"/>
        </a:spcBef>
        <a:spcAft>
          <a:spcPct val="0"/>
        </a:spcAft>
        <a:defRPr sz="4300">
          <a:solidFill>
            <a:schemeClr val="tx1"/>
          </a:solidFill>
          <a:latin typeface="Arial" pitchFamily="34" charset="0"/>
        </a:defRPr>
      </a:lvl3pPr>
      <a:lvl4pPr algn="l" defTabSz="1300163" rtl="0" eaLnBrk="0" fontAlgn="base" hangingPunct="0">
        <a:spcBef>
          <a:spcPct val="0"/>
        </a:spcBef>
        <a:spcAft>
          <a:spcPct val="0"/>
        </a:spcAft>
        <a:defRPr sz="4300">
          <a:solidFill>
            <a:schemeClr val="tx1"/>
          </a:solidFill>
          <a:latin typeface="Arial" pitchFamily="34" charset="0"/>
        </a:defRPr>
      </a:lvl4pPr>
      <a:lvl5pPr algn="l" defTabSz="1300163" rtl="0" eaLnBrk="0" fontAlgn="base" hangingPunct="0">
        <a:spcBef>
          <a:spcPct val="0"/>
        </a:spcBef>
        <a:spcAft>
          <a:spcPct val="0"/>
        </a:spcAft>
        <a:defRPr sz="4300">
          <a:solidFill>
            <a:schemeClr val="tx1"/>
          </a:solidFill>
          <a:latin typeface="Arial"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363" indent="-487363" algn="l" defTabSz="1300163" rtl="0" eaLnBrk="0" fontAlgn="base" hangingPunct="0">
        <a:spcBef>
          <a:spcPct val="20000"/>
        </a:spcBef>
        <a:spcAft>
          <a:spcPts val="850"/>
        </a:spcAft>
        <a:buClr>
          <a:schemeClr val="tx2"/>
        </a:buClr>
        <a:buFont typeface="Arial" pitchFamily="34" charset="0"/>
        <a:buChar char="•"/>
        <a:defRPr sz="2400" kern="1200" spc="43">
          <a:solidFill>
            <a:schemeClr val="tx1"/>
          </a:solidFill>
          <a:latin typeface="+mn-lt"/>
          <a:ea typeface="+mn-ea"/>
          <a:cs typeface="+mn-cs"/>
        </a:defRPr>
      </a:lvl1pPr>
      <a:lvl2pPr marL="1055688" indent="-404813" algn="l" defTabSz="1300163" rtl="0" eaLnBrk="0" fontAlgn="base" hangingPunct="0">
        <a:spcBef>
          <a:spcPct val="20000"/>
        </a:spcBef>
        <a:spcAft>
          <a:spcPts val="850"/>
        </a:spcAft>
        <a:buClr>
          <a:schemeClr val="tx2"/>
        </a:buClr>
        <a:buFont typeface="Arial" pitchFamily="34" charset="0"/>
        <a:buChar char="•"/>
        <a:defRPr sz="2400" kern="1200" spc="43">
          <a:solidFill>
            <a:schemeClr val="tx1"/>
          </a:solidFill>
          <a:latin typeface="+mn-lt"/>
          <a:ea typeface="+mn-ea"/>
          <a:cs typeface="+mn-cs"/>
        </a:defRPr>
      </a:lvl2pPr>
      <a:lvl3pPr marL="1624013" indent="-323850" algn="l" defTabSz="1300163" rtl="0" eaLnBrk="0" fontAlgn="base" hangingPunct="0">
        <a:spcBef>
          <a:spcPct val="20000"/>
        </a:spcBef>
        <a:spcAft>
          <a:spcPts val="850"/>
        </a:spcAft>
        <a:buClr>
          <a:schemeClr val="tx2"/>
        </a:buClr>
        <a:buFont typeface="Arial" pitchFamily="34" charset="0"/>
        <a:buChar char="•"/>
        <a:defRPr sz="2400" kern="1200" spc="43">
          <a:solidFill>
            <a:schemeClr val="tx1"/>
          </a:solidFill>
          <a:latin typeface="+mn-lt"/>
          <a:ea typeface="+mn-ea"/>
          <a:cs typeface="+mn-cs"/>
        </a:defRPr>
      </a:lvl3pPr>
      <a:lvl4pPr marL="2274888" indent="-323850" algn="l" defTabSz="1300163" rtl="0" eaLnBrk="0" fontAlgn="base" hangingPunct="0">
        <a:spcBef>
          <a:spcPct val="20000"/>
        </a:spcBef>
        <a:spcAft>
          <a:spcPts val="850"/>
        </a:spcAft>
        <a:buClr>
          <a:schemeClr val="tx2"/>
        </a:buClr>
        <a:buFont typeface="Arial" pitchFamily="34" charset="0"/>
        <a:buChar char="•"/>
        <a:defRPr sz="2400" kern="1200" spc="43">
          <a:solidFill>
            <a:schemeClr val="tx1"/>
          </a:solidFill>
          <a:latin typeface="+mn-lt"/>
          <a:ea typeface="+mn-ea"/>
          <a:cs typeface="+mn-cs"/>
        </a:defRPr>
      </a:lvl4pPr>
      <a:lvl5pPr marL="2925763" indent="-323850" algn="l" defTabSz="1300163" rtl="0" eaLnBrk="0" fontAlgn="base" hangingPunct="0">
        <a:spcBef>
          <a:spcPct val="20000"/>
        </a:spcBef>
        <a:spcAft>
          <a:spcPts val="850"/>
        </a:spcAft>
        <a:buClr>
          <a:schemeClr val="tx2"/>
        </a:buClr>
        <a:buFont typeface="Arial" pitchFamily="34" charset="0"/>
        <a:buChar char="•"/>
        <a:defRPr sz="2400" kern="1200" spc="43">
          <a:solidFill>
            <a:schemeClr val="tx1"/>
          </a:solidFill>
          <a:latin typeface="+mn-lt"/>
          <a:ea typeface="+mn-ea"/>
          <a:cs typeface="+mn-cs"/>
        </a:defRPr>
      </a:lvl5pPr>
      <a:lvl6pPr marL="357626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6pPr>
      <a:lvl7pPr marL="422649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7pPr>
      <a:lvl8pPr marL="487672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8pPr>
      <a:lvl9pPr marL="5526954" indent="-325115" algn="l" defTabSz="1300460" rtl="0" eaLnBrk="1" latinLnBrk="0" hangingPunct="1">
        <a:lnSpc>
          <a:spcPct val="100000"/>
        </a:lnSpc>
        <a:spcBef>
          <a:spcPct val="20000"/>
        </a:spcBef>
        <a:spcAft>
          <a:spcPts val="853"/>
        </a:spcAft>
        <a:buClr>
          <a:schemeClr val="tx2"/>
        </a:buClr>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log.guykawasaki.com/2012/01/how-to-create-an-enchanting-pitch-officeandguyk.html#axzz1iyi7X8S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733550" y="5527675"/>
            <a:ext cx="9104313" cy="3387725"/>
          </a:xfrm>
        </p:spPr>
        <p:txBody>
          <a:bodyPr>
            <a:normAutofit fontScale="92500" lnSpcReduction="20000"/>
          </a:bodyPr>
          <a:lstStyle/>
          <a:p>
            <a:pPr algn="l" defTabSz="1300460" eaLnBrk="1" fontAlgn="auto" hangingPunct="1">
              <a:spcAft>
                <a:spcPts val="853"/>
              </a:spcAft>
              <a:defRPr/>
            </a:pPr>
            <a:r>
              <a:rPr lang="en-US" sz="2900" dirty="0">
                <a:solidFill>
                  <a:schemeClr val="tx1"/>
                </a:solidFill>
                <a:ea typeface="MS PGothic" pitchFamily="34" charset="-128"/>
              </a:rPr>
              <a:t>(Your name)</a:t>
            </a:r>
          </a:p>
          <a:p>
            <a:pPr algn="l" defTabSz="1300460" eaLnBrk="1" fontAlgn="auto" hangingPunct="1">
              <a:spcAft>
                <a:spcPts val="853"/>
              </a:spcAft>
              <a:defRPr/>
            </a:pPr>
            <a:r>
              <a:rPr lang="en-US" sz="2900" dirty="0">
                <a:solidFill>
                  <a:schemeClr val="tx1"/>
                </a:solidFill>
                <a:ea typeface="MS PGothic" pitchFamily="34" charset="-128"/>
              </a:rPr>
              <a:t>(Title)</a:t>
            </a:r>
          </a:p>
          <a:p>
            <a:pPr algn="l" defTabSz="1300460" eaLnBrk="1" fontAlgn="auto" hangingPunct="1">
              <a:spcAft>
                <a:spcPts val="853"/>
              </a:spcAft>
              <a:defRPr/>
            </a:pPr>
            <a:r>
              <a:rPr lang="en-US" sz="2900" dirty="0">
                <a:solidFill>
                  <a:schemeClr val="tx1"/>
                </a:solidFill>
                <a:ea typeface="MS PGothic" pitchFamily="34" charset="-128"/>
              </a:rPr>
              <a:t>(Address)</a:t>
            </a:r>
          </a:p>
          <a:p>
            <a:pPr algn="l" defTabSz="1300460" eaLnBrk="1" fontAlgn="auto" hangingPunct="1">
              <a:spcAft>
                <a:spcPts val="853"/>
              </a:spcAft>
              <a:defRPr/>
            </a:pPr>
            <a:r>
              <a:rPr lang="en-US" sz="2900" dirty="0">
                <a:solidFill>
                  <a:schemeClr val="tx1"/>
                </a:solidFill>
                <a:ea typeface="MS PGothic" pitchFamily="34" charset="-128"/>
              </a:rPr>
              <a:t>(Email)</a:t>
            </a:r>
          </a:p>
          <a:p>
            <a:pPr algn="l" defTabSz="1300460" eaLnBrk="1" fontAlgn="auto" hangingPunct="1">
              <a:spcAft>
                <a:spcPts val="853"/>
              </a:spcAft>
              <a:defRPr/>
            </a:pPr>
            <a:r>
              <a:rPr lang="en-US" sz="2900" dirty="0">
                <a:solidFill>
                  <a:schemeClr val="tx1"/>
                </a:solidFill>
                <a:ea typeface="MS PGothic" pitchFamily="34" charset="-128"/>
              </a:rPr>
              <a:t>(Phone)</a:t>
            </a:r>
          </a:p>
          <a:p>
            <a:pPr algn="l" defTabSz="1300460" eaLnBrk="1" fontAlgn="auto" hangingPunct="1">
              <a:spcAft>
                <a:spcPts val="853"/>
              </a:spcAft>
              <a:defRPr/>
            </a:pPr>
            <a:r>
              <a:rPr lang="en-US" sz="2900" dirty="0">
                <a:solidFill>
                  <a:schemeClr val="tx1"/>
                </a:solidFill>
                <a:ea typeface="MS PGothic" pitchFamily="34" charset="-128"/>
              </a:rPr>
              <a:t>(Website)</a:t>
            </a:r>
          </a:p>
          <a:p>
            <a:pPr defTabSz="1300460" eaLnBrk="1" fontAlgn="auto" hangingPunct="1">
              <a:spcAft>
                <a:spcPts val="853"/>
              </a:spcAft>
              <a:defRPr/>
            </a:pPr>
            <a:endParaRPr lang="en-US" dirty="0"/>
          </a:p>
        </p:txBody>
      </p:sp>
      <p:sp>
        <p:nvSpPr>
          <p:cNvPr id="15361" name="Rectangle 1"/>
          <p:cNvSpPr>
            <a:spLocks noGrp="1" noChangeArrowheads="1"/>
          </p:cNvSpPr>
          <p:nvPr>
            <p:ph type="ctrTitle"/>
          </p:nvPr>
        </p:nvSpPr>
        <p:spPr>
          <a:xfrm>
            <a:off x="974725" y="2855913"/>
            <a:ext cx="11055350" cy="2090737"/>
          </a:xfrm>
        </p:spPr>
        <p:txBody>
          <a:bodyPr/>
          <a:lstStyle/>
          <a:p>
            <a:pPr algn="l" defTabSz="1300460" eaLnBrk="1" fontAlgn="auto" hangingPunct="1">
              <a:spcAft>
                <a:spcPts val="0"/>
              </a:spcAft>
              <a:defRPr/>
            </a:pPr>
            <a:r>
              <a:rPr lang="en-US" sz="6600" dirty="0">
                <a:cs typeface="Andale Mono"/>
              </a:rPr>
              <a:t>Business Name</a:t>
            </a:r>
          </a:p>
        </p:txBody>
      </p:sp>
      <p:sp>
        <p:nvSpPr>
          <p:cNvPr id="13316" name="Rectangle 2"/>
          <p:cNvSpPr>
            <a:spLocks/>
          </p:cNvSpPr>
          <p:nvPr/>
        </p:nvSpPr>
        <p:spPr bwMode="auto">
          <a:xfrm>
            <a:off x="2540000" y="4191000"/>
            <a:ext cx="899160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endParaRPr lang="en-US" sz="2800">
              <a:solidFill>
                <a:schemeClr val="tx1"/>
              </a:solidFill>
              <a:latin typeface="Arial" pitchFamily="34" charset="0"/>
              <a:ea typeface="MS PGothic" pitchFamily="34" charset="-128"/>
            </a:endParaRPr>
          </a:p>
        </p:txBody>
      </p:sp>
      <p:sp>
        <p:nvSpPr>
          <p:cNvPr id="16388" name="TextBox 1"/>
          <p:cNvSpPr txBox="1">
            <a:spLocks noChangeArrowheads="1"/>
          </p:cNvSpPr>
          <p:nvPr/>
        </p:nvSpPr>
        <p:spPr bwMode="auto">
          <a:xfrm>
            <a:off x="10069513" y="8915400"/>
            <a:ext cx="2160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defRPr/>
            </a:pPr>
            <a:r>
              <a:rPr lang="en-US" sz="3200" dirty="0">
                <a:solidFill>
                  <a:schemeClr val="tx1"/>
                </a:solidFill>
                <a:latin typeface="+mn-lt"/>
              </a:rPr>
              <a:t>[Your</a:t>
            </a:r>
            <a:r>
              <a:rPr lang="en-US" sz="3200" dirty="0">
                <a:solidFill>
                  <a:srgbClr val="FFFF00"/>
                </a:solidFill>
                <a:latin typeface="+mn-lt"/>
              </a:rPr>
              <a:t> </a:t>
            </a:r>
            <a:r>
              <a:rPr lang="en-US" sz="3200" dirty="0">
                <a:latin typeface="+mn-lt"/>
              </a:rPr>
              <a:t>Logo]</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a:t>Team</a:t>
            </a:r>
          </a:p>
        </p:txBody>
      </p:sp>
      <p:sp>
        <p:nvSpPr>
          <p:cNvPr id="3" name="Content Placeholder 2"/>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sz="3600" dirty="0">
                <a:cs typeface="Arial" pitchFamily="34" charset="0"/>
              </a:rPr>
              <a:t>(Name, key facts)</a:t>
            </a:r>
          </a:p>
          <a:p>
            <a:pPr marL="487672" indent="-487672" defTabSz="1300460" eaLnBrk="1" fontAlgn="auto" hangingPunct="1">
              <a:spcAft>
                <a:spcPts val="853"/>
              </a:spcAft>
              <a:defRPr/>
            </a:pPr>
            <a:r>
              <a:rPr lang="en-US" sz="3600" dirty="0">
                <a:cs typeface="Arial" pitchFamily="34" charset="0"/>
              </a:rPr>
              <a:t>(Name, key facts)</a:t>
            </a:r>
          </a:p>
          <a:p>
            <a:pPr marL="487672" indent="-487672" defTabSz="1300460" eaLnBrk="1" fontAlgn="auto" hangingPunct="1">
              <a:spcAft>
                <a:spcPts val="853"/>
              </a:spcAft>
              <a:defRPr/>
            </a:pPr>
            <a:r>
              <a:rPr lang="en-US" sz="3600" dirty="0">
                <a:cs typeface="Arial" pitchFamily="34" charset="0"/>
              </a:rPr>
              <a:t>(Name, key facts)</a:t>
            </a:r>
          </a:p>
          <a:p>
            <a:pPr marL="487672" indent="-487672" defTabSz="1300460" eaLnBrk="1" fontAlgn="auto" hangingPunct="1">
              <a:spcAft>
                <a:spcPts val="853"/>
              </a:spcAft>
              <a:defRPr/>
            </a:pPr>
            <a:endParaRPr lang="en-US"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a:t>Status and Milestones</a:t>
            </a:r>
          </a:p>
        </p:txBody>
      </p:sp>
      <p:sp>
        <p:nvSpPr>
          <p:cNvPr id="3" name="Content Placeholder 2"/>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sz="3600" dirty="0">
                <a:cs typeface="Arial" pitchFamily="34" charset="0"/>
              </a:rPr>
              <a:t>(Current status)</a:t>
            </a:r>
          </a:p>
          <a:p>
            <a:pPr marL="487672" indent="-487672" defTabSz="1300460" eaLnBrk="1" fontAlgn="auto" hangingPunct="1">
              <a:spcAft>
                <a:spcPts val="853"/>
              </a:spcAft>
              <a:defRPr/>
            </a:pPr>
            <a:r>
              <a:rPr lang="en-US" sz="3600" dirty="0">
                <a:cs typeface="Arial" pitchFamily="34" charset="0"/>
              </a:rPr>
              <a:t>(First ship?)</a:t>
            </a:r>
          </a:p>
          <a:p>
            <a:pPr marL="487672" indent="-487672" defTabSz="1300460" eaLnBrk="1" fontAlgn="auto" hangingPunct="1">
              <a:spcAft>
                <a:spcPts val="853"/>
              </a:spcAft>
              <a:defRPr/>
            </a:pPr>
            <a:r>
              <a:rPr lang="en-US" sz="3600" dirty="0">
                <a:cs typeface="Arial" pitchFamily="34" charset="0"/>
              </a:rPr>
              <a:t>(First revenue?)</a:t>
            </a:r>
          </a:p>
          <a:p>
            <a:pPr marL="487672" indent="-487672" defTabSz="1300460" eaLnBrk="1" fontAlgn="auto" hangingPunct="1">
              <a:spcAft>
                <a:spcPts val="853"/>
              </a:spcAft>
              <a:defRPr/>
            </a:pPr>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8661400" y="1905000"/>
            <a:ext cx="54356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nchor="b"/>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defRPr/>
            </a:pPr>
            <a:endParaRPr lang="en-US" sz="4800" dirty="0">
              <a:solidFill>
                <a:schemeClr val="bg1">
                  <a:lumMod val="50000"/>
                  <a:lumOff val="50000"/>
                </a:schemeClr>
              </a:solidFill>
              <a:latin typeface="Andale Mono"/>
              <a:cs typeface="Andale Mono"/>
            </a:endParaRPr>
          </a:p>
        </p:txBody>
      </p:sp>
      <p:sp>
        <p:nvSpPr>
          <p:cNvPr id="6" name="Title 5"/>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a:t>Overview</a:t>
            </a:r>
          </a:p>
        </p:txBody>
      </p:sp>
      <p:sp>
        <p:nvSpPr>
          <p:cNvPr id="7" name="Content Placeholder 6"/>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sz="3600" dirty="0">
                <a:cs typeface="Arial" pitchFamily="34" charset="0"/>
              </a:rPr>
              <a:t>(Insert </a:t>
            </a:r>
            <a:r>
              <a:rPr lang="en-US" altLang="en-US" sz="3600" dirty="0">
                <a:cs typeface="Arial" pitchFamily="34" charset="0"/>
              </a:rPr>
              <a:t>“</a:t>
            </a:r>
            <a:r>
              <a:rPr lang="en-US" altLang="ja-JP" sz="3600" dirty="0">
                <a:cs typeface="Arial" pitchFamily="34" charset="0"/>
              </a:rPr>
              <a:t>wow!</a:t>
            </a:r>
            <a:r>
              <a:rPr lang="en-US" altLang="en-US" sz="3600" dirty="0">
                <a:cs typeface="Arial" pitchFamily="34" charset="0"/>
              </a:rPr>
              <a:t>” </a:t>
            </a:r>
            <a:r>
              <a:rPr lang="en-US" altLang="ja-JP" sz="3600" dirty="0">
                <a:cs typeface="Arial" pitchFamily="34" charset="0"/>
              </a:rPr>
              <a:t>descriptive text with a compelling proposition, no more than ten words)</a:t>
            </a:r>
            <a:endParaRPr lang="en-US" sz="3600" dirty="0">
              <a:cs typeface="Arial" pitchFamily="34" charset="0"/>
            </a:endParaRPr>
          </a:p>
          <a:p>
            <a:pPr marL="487672" indent="-487672" defTabSz="1300460" eaLnBrk="1" fontAlgn="auto" hangingPunct="1">
              <a:spcAft>
                <a:spcPts val="853"/>
              </a:spcAft>
              <a:defRPr/>
            </a:pPr>
            <a:endParaRPr lang="en-US" dirty="0"/>
          </a:p>
        </p:txBody>
      </p:sp>
      <p:sp>
        <p:nvSpPr>
          <p:cNvPr id="8" name="Rectangular Callout 7"/>
          <p:cNvSpPr/>
          <p:nvPr/>
        </p:nvSpPr>
        <p:spPr>
          <a:xfrm>
            <a:off x="9626600" y="6400800"/>
            <a:ext cx="2851150" cy="1404938"/>
          </a:xfrm>
          <a:prstGeom prst="wedgeRectCallout">
            <a:avLst>
              <a:gd name="adj1" fmla="val -20469"/>
              <a:gd name="adj2" fmla="val 72719"/>
            </a:avLst>
          </a:prstGeom>
        </p:spPr>
        <p:style>
          <a:lnRef idx="2">
            <a:schemeClr val="accent6"/>
          </a:lnRef>
          <a:fillRef idx="1">
            <a:schemeClr val="lt1"/>
          </a:fillRef>
          <a:effectRef idx="0">
            <a:schemeClr val="accent6"/>
          </a:effectRef>
          <a:fontRef idx="minor">
            <a:schemeClr val="dk1"/>
          </a:fontRef>
        </p:style>
        <p:txBody>
          <a:bodyPr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defRPr/>
            </a:pPr>
            <a:r>
              <a:rPr lang="en-US" sz="1200" b="1" dirty="0">
                <a:solidFill>
                  <a:schemeClr val="bg1"/>
                </a:solidFill>
              </a:rPr>
              <a:t>Note: Tips have been included in the Notes section below. If you plan to share this deck with prospective investors you may want to remove the tips from all of the slides in the deck. </a:t>
            </a:r>
            <a:r>
              <a:rPr lang="en-US" sz="1200" b="1" dirty="0">
                <a:solidFill>
                  <a:schemeClr val="bg1"/>
                </a:solidFill>
                <a:cs typeface="Arial"/>
              </a:rPr>
              <a:t>You can also read my </a:t>
            </a:r>
            <a:r>
              <a:rPr lang="en-US" sz="1200" b="1" dirty="0">
                <a:solidFill>
                  <a:schemeClr val="bg1"/>
                </a:solidFill>
                <a:cs typeface="Arial"/>
                <a:hlinkClick r:id="rId3"/>
              </a:rPr>
              <a:t>blog post</a:t>
            </a:r>
            <a:r>
              <a:rPr lang="en-US" sz="1200" b="1" dirty="0">
                <a:solidFill>
                  <a:schemeClr val="bg1"/>
                </a:solidFill>
                <a:cs typeface="Arial"/>
              </a:rPr>
              <a:t> for more information.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11480800" y="625475"/>
            <a:ext cx="108966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nchor="b"/>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defRPr/>
            </a:pPr>
            <a:endParaRPr lang="en-US" sz="4800" dirty="0">
              <a:solidFill>
                <a:schemeClr val="bg1">
                  <a:lumMod val="50000"/>
                  <a:lumOff val="50000"/>
                </a:schemeClr>
              </a:solidFill>
              <a:latin typeface="Andale Mono"/>
              <a:cs typeface="Andale Mono"/>
            </a:endParaRPr>
          </a:p>
        </p:txBody>
      </p:sp>
      <p:sp>
        <p:nvSpPr>
          <p:cNvPr id="4" name="Title 3"/>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a:cs typeface="Andale Mono"/>
              </a:rPr>
              <a:t>Problem / Opportunity </a:t>
            </a:r>
            <a:endParaRPr lang="en-US" dirty="0"/>
          </a:p>
        </p:txBody>
      </p:sp>
      <p:sp>
        <p:nvSpPr>
          <p:cNvPr id="6" name="Content Placeholder 5"/>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sz="3600" dirty="0">
                <a:cs typeface="Arial" pitchFamily="34" charset="0"/>
              </a:rPr>
              <a:t> (What searing pain do you cure?)</a:t>
            </a:r>
          </a:p>
          <a:p>
            <a:pPr marL="487672" indent="-487672" defTabSz="1300460" eaLnBrk="1" fontAlgn="auto" hangingPunct="1">
              <a:spcAft>
                <a:spcPts val="853"/>
              </a:spcAft>
              <a:defRPr/>
            </a:pPr>
            <a:r>
              <a:rPr lang="en-US" sz="3600" dirty="0">
                <a:cs typeface="Arial" pitchFamily="34" charset="0"/>
              </a:rPr>
              <a:t> (Or, what great opportunity do you tap?)</a:t>
            </a:r>
          </a:p>
          <a:p>
            <a:pPr marL="487672" indent="-487672" defTabSz="1300460" eaLnBrk="1" fontAlgn="auto" hangingPunct="1">
              <a:spcAft>
                <a:spcPts val="853"/>
              </a:spcAft>
              <a:defRPr/>
            </a:pPr>
            <a:r>
              <a:rPr lang="en-US" sz="3600" dirty="0">
                <a:cs typeface="Arial" pitchFamily="34" charset="0"/>
              </a:rPr>
              <a:t> (How many people/organizations feel this pain or provide  this opportunity?)</a:t>
            </a:r>
          </a:p>
          <a:p>
            <a:pPr marL="487672" indent="-487672" defTabSz="1300460" eaLnBrk="1" fontAlgn="auto" hangingPunct="1">
              <a:spcAft>
                <a:spcPts val="853"/>
              </a:spcAft>
              <a:defRPr/>
            </a:pPr>
            <a:endParaRPr lang="en-US"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a:cs typeface="Andale Mono"/>
              </a:rPr>
              <a:t>Unfair Advantages</a:t>
            </a:r>
            <a:endParaRPr lang="en-US" dirty="0"/>
          </a:p>
        </p:txBody>
      </p:sp>
      <p:sp>
        <p:nvSpPr>
          <p:cNvPr id="18434" name="Rectangle 2"/>
          <p:cNvSpPr>
            <a:spLocks noGrp="1" noChangeArrowheads="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dirty="0">
                <a:cs typeface="Arial" pitchFamily="34" charset="0"/>
              </a:rPr>
              <a:t> </a:t>
            </a:r>
            <a:r>
              <a:rPr lang="en-US" sz="3600" dirty="0">
                <a:cs typeface="Arial" pitchFamily="34" charset="0"/>
              </a:rPr>
              <a:t>(Advantage 1)</a:t>
            </a:r>
          </a:p>
          <a:p>
            <a:pPr marL="487672" indent="-487672" defTabSz="1300460" eaLnBrk="1" fontAlgn="auto" hangingPunct="1">
              <a:spcAft>
                <a:spcPts val="853"/>
              </a:spcAft>
              <a:defRPr/>
            </a:pPr>
            <a:r>
              <a:rPr lang="en-US" sz="3600" dirty="0">
                <a:cs typeface="Arial" pitchFamily="34" charset="0"/>
              </a:rPr>
              <a:t> (Advantage 2)</a:t>
            </a:r>
          </a:p>
          <a:p>
            <a:pPr marL="487672" indent="-487672" defTabSz="1300460" eaLnBrk="1" fontAlgn="auto" hangingPunct="1">
              <a:spcAft>
                <a:spcPts val="853"/>
              </a:spcAft>
              <a:defRPr/>
            </a:pPr>
            <a:r>
              <a:rPr lang="en-US" sz="3600" dirty="0">
                <a:cs typeface="Arial" pitchFamily="34" charset="0"/>
              </a:rPr>
              <a:t> (Advantage 3)</a:t>
            </a:r>
          </a:p>
          <a:p>
            <a:pPr marL="487672" indent="-487672" defTabSz="1300460" eaLnBrk="1" fontAlgn="auto" hangingPunct="1">
              <a:spcAft>
                <a:spcPts val="853"/>
              </a:spcAft>
              <a:defRPr/>
            </a:pPr>
            <a:r>
              <a:rPr lang="en-US" sz="3600" dirty="0">
                <a:cs typeface="Arial" pitchFamily="34" charset="0"/>
              </a:rPr>
              <a:t> (How do you maintain unfair advantages?)</a:t>
            </a:r>
          </a:p>
          <a:p>
            <a:pPr marL="0" indent="0" defTabSz="1300460" eaLnBrk="1" fontAlgn="auto" hangingPunct="1">
              <a:spcAft>
                <a:spcPts val="853"/>
              </a:spcAft>
              <a:defRPr/>
            </a:pPr>
            <a:endParaRPr lang="en-US" dirty="0"/>
          </a:p>
          <a:p>
            <a:pPr marL="0" indent="0" defTabSz="1300460" eaLnBrk="1" fontAlgn="auto" hangingPunct="1">
              <a:spcAft>
                <a:spcPts val="853"/>
              </a:spcAft>
              <a:defRPr/>
            </a:pPr>
            <a:endParaRPr lang="en-US" dirty="0"/>
          </a:p>
          <a:p>
            <a:pPr marL="0" indent="0" defTabSz="1300460" eaLnBrk="1" fontAlgn="auto" hangingPunct="1">
              <a:spcAft>
                <a:spcPts val="853"/>
              </a:spcAft>
              <a:defRPr/>
            </a:pPr>
            <a:endParaRPr lang="en-US" dirty="0"/>
          </a:p>
          <a:p>
            <a:pPr marL="0" indent="0" defTabSz="1300460" eaLnBrk="1" fontAlgn="auto" hangingPunct="1">
              <a:spcAft>
                <a:spcPts val="853"/>
              </a:spcAft>
              <a:defRPr/>
            </a:pPr>
            <a:endParaRPr lang="en-US" dirty="0"/>
          </a:p>
          <a:p>
            <a:pPr marL="0" indent="0" defTabSz="1300460" eaLnBrk="1" fontAlgn="auto" hangingPunct="1">
              <a:spcAft>
                <a:spcPts val="853"/>
              </a:spcAft>
              <a:defRPr/>
            </a:pPr>
            <a:endParaRPr lang="en-US"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81000"/>
            <a:ext cx="11271250" cy="1625600"/>
          </a:xfrm>
        </p:spPr>
        <p:txBody>
          <a:bodyPr/>
          <a:lstStyle/>
          <a:p>
            <a:pPr defTabSz="1300460" eaLnBrk="1" fontAlgn="auto" hangingPunct="1">
              <a:spcAft>
                <a:spcPts val="0"/>
              </a:spcAft>
              <a:defRPr/>
            </a:pPr>
            <a:r>
              <a:rPr lang="en-US" dirty="0"/>
              <a:t>Demo</a:t>
            </a:r>
          </a:p>
        </p:txBody>
      </p:sp>
      <p:sp>
        <p:nvSpPr>
          <p:cNvPr id="3" name="Content Placeholder 2"/>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endParaRPr 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a:t>Sales and Marketing</a:t>
            </a:r>
          </a:p>
        </p:txBody>
      </p:sp>
      <p:sp>
        <p:nvSpPr>
          <p:cNvPr id="3" name="Content Placeholder 2"/>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r>
              <a:rPr lang="en-US" sz="3600" dirty="0">
                <a:cs typeface="Arial" pitchFamily="34" charset="0"/>
              </a:rPr>
              <a:t> (How will you rollout?)</a:t>
            </a:r>
          </a:p>
          <a:p>
            <a:pPr marL="487672" indent="-487672" defTabSz="1300460" eaLnBrk="1" fontAlgn="auto" hangingPunct="1">
              <a:spcAft>
                <a:spcPts val="853"/>
              </a:spcAft>
              <a:defRPr/>
            </a:pPr>
            <a:r>
              <a:rPr lang="en-US" sz="3600" dirty="0">
                <a:cs typeface="Arial" pitchFamily="34" charset="0"/>
              </a:rPr>
              <a:t> (How much have you done already?)</a:t>
            </a:r>
          </a:p>
          <a:p>
            <a:pPr marL="487672" indent="-487672" defTabSz="1300460" eaLnBrk="1" fontAlgn="auto" hangingPunct="1">
              <a:spcAft>
                <a:spcPts val="853"/>
              </a:spcAft>
              <a:defRPr/>
            </a:pPr>
            <a:r>
              <a:rPr lang="en-US" sz="3600" dirty="0">
                <a:cs typeface="Arial" pitchFamily="34" charset="0"/>
              </a:rPr>
              <a:t> (What is the source of this expertise?)</a:t>
            </a:r>
          </a:p>
          <a:p>
            <a:pPr marL="487672" indent="-487672" defTabSz="1300460" eaLnBrk="1" fontAlgn="auto" hangingPunct="1">
              <a:spcAft>
                <a:spcPts val="853"/>
              </a:spcAft>
              <a:defRPr/>
            </a:pPr>
            <a:endParaRPr lang="en-US"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Group 2"/>
          <p:cNvGraphicFramePr>
            <a:graphicFrameLocks noGrp="1"/>
          </p:cNvGraphicFramePr>
          <p:nvPr/>
        </p:nvGraphicFramePr>
        <p:xfrm>
          <a:off x="1092200" y="2286000"/>
          <a:ext cx="10668000" cy="5310188"/>
        </p:xfrm>
        <a:graphic>
          <a:graphicData uri="http://schemas.openxmlformats.org/drawingml/2006/table">
            <a:tbl>
              <a:tblPr firstRow="1" firstCol="1">
                <a:tableStyleId>{5DA37D80-6434-44D0-A028-1B22A696006F}</a:tableStyleId>
              </a:tblPr>
              <a:tblGrid>
                <a:gridCol w="28194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76207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dirty="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800" u="none" strike="noStrike" cap="none" normalizeH="0" baseline="0" dirty="0">
                          <a:ln>
                            <a:noFill/>
                          </a:ln>
                          <a:effectLst/>
                          <a:sym typeface="Gill Sans" charset="0"/>
                        </a:rPr>
                        <a:t>We can, it can</a:t>
                      </a:r>
                      <a:r>
                        <a:rPr kumimoji="0" lang="ja-JP" altLang="en-US" sz="2800" u="none" strike="noStrike" cap="none" normalizeH="0" baseline="0" dirty="0">
                          <a:ln>
                            <a:noFill/>
                          </a:ln>
                          <a:effectLst/>
                          <a:sym typeface="Gill Sans" charset="0"/>
                        </a:rPr>
                        <a:t>’</a:t>
                      </a:r>
                      <a:r>
                        <a:rPr kumimoji="0" lang="en-US" altLang="ja-JP" sz="2800" u="none" strike="noStrike" cap="none" normalizeH="0" baseline="0" dirty="0">
                          <a:ln>
                            <a:noFill/>
                          </a:ln>
                          <a:effectLst/>
                          <a:sym typeface="Gill Sans" charset="0"/>
                        </a:rPr>
                        <a:t>t</a:t>
                      </a:r>
                      <a:endParaRPr kumimoji="0" lang="en-US" sz="2800" b="0" i="0" u="none" strike="noStrike" cap="none" normalizeH="0" baseline="0" dirty="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800" u="none" strike="noStrike" cap="none" normalizeH="0" baseline="0" dirty="0">
                          <a:ln>
                            <a:noFill/>
                          </a:ln>
                          <a:effectLst/>
                          <a:sym typeface="Gill Sans" charset="0"/>
                        </a:rPr>
                        <a:t>It can, we can</a:t>
                      </a:r>
                      <a:r>
                        <a:rPr kumimoji="0" lang="ja-JP" altLang="en-US" sz="2800" u="none" strike="noStrike" cap="none" normalizeH="0" baseline="0" dirty="0">
                          <a:ln>
                            <a:noFill/>
                          </a:ln>
                          <a:effectLst/>
                          <a:sym typeface="Gill Sans" charset="0"/>
                        </a:rPr>
                        <a:t>’</a:t>
                      </a:r>
                      <a:r>
                        <a:rPr kumimoji="0" lang="en-US" altLang="ja-JP" sz="2800" u="none" strike="noStrike" cap="none" normalizeH="0" baseline="0" dirty="0">
                          <a:ln>
                            <a:noFill/>
                          </a:ln>
                          <a:effectLst/>
                          <a:sym typeface="Gill Sans" charset="0"/>
                        </a:rPr>
                        <a:t>t</a:t>
                      </a:r>
                      <a:endParaRPr kumimoji="0" lang="en-US" sz="2800" b="0" i="0" u="none" strike="noStrike" cap="none" normalizeH="0" baseline="0" dirty="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extLst>
                  <a:ext uri="{0D108BD9-81ED-4DB2-BD59-A6C34878D82A}">
                    <a16:rowId xmlns:a16="http://schemas.microsoft.com/office/drawing/2014/main" val="10000"/>
                  </a:ext>
                </a:extLst>
              </a:tr>
              <a:tr h="151603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800" u="none" strike="noStrike" cap="none" normalizeH="0" baseline="0" dirty="0">
                          <a:ln>
                            <a:noFill/>
                          </a:ln>
                          <a:effectLst/>
                          <a:sym typeface="Gill Sans" charset="0"/>
                        </a:rPr>
                        <a:t>(Competitor 1)</a:t>
                      </a:r>
                      <a:endParaRPr kumimoji="0" lang="en-US" sz="2800" b="0" i="0" u="none" strike="noStrike" cap="none" normalizeH="0" baseline="0" dirty="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dirty="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extLst>
                  <a:ext uri="{0D108BD9-81ED-4DB2-BD59-A6C34878D82A}">
                    <a16:rowId xmlns:a16="http://schemas.microsoft.com/office/drawing/2014/main" val="10001"/>
                  </a:ext>
                </a:extLst>
              </a:tr>
              <a:tr h="151603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800" u="none" strike="noStrike" cap="none" normalizeH="0" baseline="0" dirty="0">
                          <a:ln>
                            <a:noFill/>
                          </a:ln>
                          <a:effectLst/>
                          <a:sym typeface="Gill Sans" charset="0"/>
                        </a:rPr>
                        <a:t>(Competitor 2)</a:t>
                      </a:r>
                      <a:endParaRPr kumimoji="0" lang="en-US" sz="2800" b="0" i="0" u="none" strike="noStrike" cap="none" normalizeH="0" baseline="0" dirty="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dirty="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dirty="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extLst>
                  <a:ext uri="{0D108BD9-81ED-4DB2-BD59-A6C34878D82A}">
                    <a16:rowId xmlns:a16="http://schemas.microsoft.com/office/drawing/2014/main" val="10002"/>
                  </a:ext>
                </a:extLst>
              </a:tr>
              <a:tr h="1516037">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800" u="none" strike="noStrike" cap="none" normalizeH="0" baseline="0">
                          <a:ln>
                            <a:noFill/>
                          </a:ln>
                          <a:effectLst/>
                          <a:sym typeface="Gill Sans" charset="0"/>
                        </a:rPr>
                        <a:t>(Competitor 3)</a:t>
                      </a:r>
                      <a:endParaRPr kumimoji="0" lang="en-US" sz="2800" b="0" i="0" u="none" strike="noStrike" cap="none" normalizeH="0" baseline="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800" b="0" i="0" u="none" strike="noStrike" cap="none" normalizeH="0" baseline="0" dirty="0">
                        <a:ln>
                          <a:noFill/>
                        </a:ln>
                        <a:solidFill>
                          <a:srgbClr val="FFFFFF"/>
                        </a:solidFill>
                        <a:effectLst/>
                        <a:latin typeface="Arial" pitchFamily="34" charset="0"/>
                        <a:ea typeface="ヒラギノ角ゴ ProN W3" charset="-128"/>
                        <a:cs typeface="Arial" pitchFamily="34" charset="0"/>
                        <a:sym typeface="Gill Sans" charset="0"/>
                      </a:endParaRPr>
                    </a:p>
                  </a:txBody>
                  <a:tcPr marL="50800" marR="50800" marT="50805" marB="50805" anchor="ctr" horzOverflow="overflow"/>
                </a:tc>
                <a:extLst>
                  <a:ext uri="{0D108BD9-81ED-4DB2-BD59-A6C34878D82A}">
                    <a16:rowId xmlns:a16="http://schemas.microsoft.com/office/drawing/2014/main" val="10003"/>
                  </a:ext>
                </a:extLst>
              </a:tr>
            </a:tbl>
          </a:graphicData>
        </a:graphic>
      </p:graphicFrame>
      <p:sp>
        <p:nvSpPr>
          <p:cNvPr id="5" name="Rectangle 1"/>
          <p:cNvSpPr txBox="1">
            <a:spLocks noChangeArrowheads="1"/>
          </p:cNvSpPr>
          <p:nvPr/>
        </p:nvSpPr>
        <p:spPr bwMode="auto">
          <a:xfrm>
            <a:off x="1092200" y="762000"/>
            <a:ext cx="48260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nchor="b"/>
          <a:lst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a:lstStyle>
          <a:p>
            <a:pPr algn="l" eaLnBrk="1" hangingPunct="1">
              <a:defRPr/>
            </a:pPr>
            <a:r>
              <a:rPr lang="en-US" sz="4300" cap="small" dirty="0">
                <a:cs typeface="Andale Mono"/>
              </a:rPr>
              <a:t>Competition</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863600" y="3276600"/>
            <a:ext cx="11201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eaLnBrk="0" hangingPunct="0">
              <a:defRPr sz="4200">
                <a:solidFill>
                  <a:srgbClr val="FFFFFF"/>
                </a:solidFill>
                <a:latin typeface="Gill Sans" charset="0"/>
                <a:ea typeface="ヒラギノ角ゴ ProN W3" charset="-128"/>
                <a:sym typeface="Gill Sans" charset="0"/>
              </a:defRPr>
            </a:lvl1pPr>
            <a:lvl2pPr marL="742950" indent="-285750" eaLnBrk="0" hangingPunct="0">
              <a:defRPr sz="4200">
                <a:solidFill>
                  <a:srgbClr val="FFFFFF"/>
                </a:solidFill>
                <a:latin typeface="Gill Sans" charset="0"/>
                <a:ea typeface="ヒラギノ角ゴ ProN W3" charset="-128"/>
                <a:sym typeface="Gill Sans" charset="0"/>
              </a:defRPr>
            </a:lvl2pPr>
            <a:lvl3pPr marL="1143000" indent="-228600" eaLnBrk="0" hangingPunct="0">
              <a:defRPr sz="4200">
                <a:solidFill>
                  <a:srgbClr val="FFFFFF"/>
                </a:solidFill>
                <a:latin typeface="Gill Sans" charset="0"/>
                <a:ea typeface="ヒラギノ角ゴ ProN W3" charset="-128"/>
                <a:sym typeface="Gill Sans" charset="0"/>
              </a:defRPr>
            </a:lvl3pPr>
            <a:lvl4pPr marL="1600200" indent="-228600" eaLnBrk="0" hangingPunct="0">
              <a:defRPr sz="4200">
                <a:solidFill>
                  <a:srgbClr val="FFFFFF"/>
                </a:solidFill>
                <a:latin typeface="Gill Sans" charset="0"/>
                <a:ea typeface="ヒラギノ角ゴ ProN W3" charset="-128"/>
                <a:sym typeface="Gill Sans" charset="0"/>
              </a:defRPr>
            </a:lvl4pPr>
            <a:lvl5pPr marL="2057400" indent="-228600" eaLnBrk="0" hangingPunct="0">
              <a:defRPr sz="42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algn="l" eaLnBrk="1" hangingPunct="1">
              <a:buFont typeface="Arial" pitchFamily="34" charset="0"/>
              <a:buChar char="•"/>
            </a:pPr>
            <a:r>
              <a:rPr lang="en-US" sz="3200">
                <a:solidFill>
                  <a:schemeClr val="bg1"/>
                </a:solidFill>
                <a:latin typeface="Arial" pitchFamily="34" charset="0"/>
                <a:cs typeface="Arial" pitchFamily="34" charset="0"/>
              </a:rPr>
              <a:t>(Pricing)</a:t>
            </a:r>
          </a:p>
          <a:p>
            <a:pPr algn="l" eaLnBrk="1" hangingPunct="1">
              <a:buFont typeface="Arial" pitchFamily="34" charset="0"/>
              <a:buChar char="•"/>
            </a:pPr>
            <a:r>
              <a:rPr lang="en-US" sz="3200">
                <a:solidFill>
                  <a:schemeClr val="bg1"/>
                </a:solidFill>
                <a:latin typeface="Arial" pitchFamily="34" charset="0"/>
                <a:cs typeface="Arial" pitchFamily="34" charset="0"/>
              </a:rPr>
              <a:t>(Value of each customer)</a:t>
            </a:r>
          </a:p>
          <a:p>
            <a:pPr algn="l" eaLnBrk="1" hangingPunct="1">
              <a:buFont typeface="Arial" pitchFamily="34" charset="0"/>
              <a:buChar char="•"/>
            </a:pPr>
            <a:r>
              <a:rPr lang="en-US" sz="3200">
                <a:solidFill>
                  <a:schemeClr val="bg1"/>
                </a:solidFill>
                <a:latin typeface="Arial" pitchFamily="34" charset="0"/>
                <a:cs typeface="Arial" pitchFamily="34" charset="0"/>
              </a:rPr>
              <a:t>(Customer acquisition cost)</a:t>
            </a:r>
          </a:p>
        </p:txBody>
      </p:sp>
      <p:sp>
        <p:nvSpPr>
          <p:cNvPr id="2" name="Title 1"/>
          <p:cNvSpPr>
            <a:spLocks noGrp="1"/>
          </p:cNvSpPr>
          <p:nvPr>
            <p:ph type="title"/>
          </p:nvPr>
        </p:nvSpPr>
        <p:spPr>
          <a:xfrm>
            <a:off x="866775" y="390525"/>
            <a:ext cx="11271250" cy="1625600"/>
          </a:xfrm>
        </p:spPr>
        <p:txBody>
          <a:bodyPr/>
          <a:lstStyle/>
          <a:p>
            <a:pPr defTabSz="1300460" eaLnBrk="1" fontAlgn="auto" hangingPunct="1">
              <a:spcAft>
                <a:spcPts val="0"/>
              </a:spcAft>
              <a:defRPr/>
            </a:pPr>
            <a:r>
              <a:rPr lang="en-US" dirty="0"/>
              <a:t>Business Model</a:t>
            </a:r>
          </a:p>
        </p:txBody>
      </p:sp>
      <p:sp>
        <p:nvSpPr>
          <p:cNvPr id="3" name="Content Placeholder 2"/>
          <p:cNvSpPr>
            <a:spLocks noGrp="1"/>
          </p:cNvSpPr>
          <p:nvPr>
            <p:ph sz="quarter" idx="13"/>
          </p:nvPr>
        </p:nvSpPr>
        <p:spPr>
          <a:xfrm>
            <a:off x="866775" y="2276475"/>
            <a:ext cx="11271250" cy="5851525"/>
          </a:xfrm>
        </p:spPr>
        <p:txBody>
          <a:bodyPr/>
          <a:lstStyle/>
          <a:p>
            <a:pPr marL="487672" indent="-487672" defTabSz="1300460" eaLnBrk="1" fontAlgn="auto" hangingPunct="1">
              <a:spcAft>
                <a:spcPts val="853"/>
              </a:spcAft>
              <a:defRPr/>
            </a:pPr>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866775" y="390525"/>
            <a:ext cx="11271250" cy="1625600"/>
          </a:xfrm>
        </p:spPr>
        <p:txBody>
          <a:bodyPr/>
          <a:lstStyle/>
          <a:p>
            <a:pPr defTabSz="1300460" eaLnBrk="1" fontAlgn="auto" hangingPunct="1">
              <a:spcAft>
                <a:spcPts val="0"/>
              </a:spcAft>
              <a:defRPr/>
            </a:pPr>
            <a:r>
              <a:rPr lang="en-US" dirty="0">
                <a:cs typeface="Andale Mono"/>
              </a:rPr>
              <a:t>Forecast</a:t>
            </a:r>
          </a:p>
        </p:txBody>
      </p:sp>
      <p:graphicFrame>
        <p:nvGraphicFramePr>
          <p:cNvPr id="5" name="Group 2"/>
          <p:cNvGraphicFramePr>
            <a:graphicFrameLocks noGrp="1"/>
          </p:cNvGraphicFramePr>
          <p:nvPr>
            <p:ph sz="quarter" idx="13"/>
          </p:nvPr>
        </p:nvGraphicFramePr>
        <p:xfrm>
          <a:off x="866775" y="2276475"/>
          <a:ext cx="11353800" cy="5540375"/>
        </p:xfrm>
        <a:graphic>
          <a:graphicData uri="http://schemas.openxmlformats.org/drawingml/2006/table">
            <a:tbl>
              <a:tblPr>
                <a:tableStyleId>{5DA37D80-6434-44D0-A028-1B22A696006F}</a:tableStyleId>
              </a:tblPr>
              <a:tblGrid>
                <a:gridCol w="2209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gridCol w="1828800">
                  <a:extLst>
                    <a:ext uri="{9D8B030D-6E8A-4147-A177-3AD203B41FA5}">
                      <a16:colId xmlns:a16="http://schemas.microsoft.com/office/drawing/2014/main" val="20005"/>
                    </a:ext>
                  </a:extLst>
                </a:gridCol>
              </a:tblGrid>
              <a:tr h="558841">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a:ln>
                            <a:noFill/>
                          </a:ln>
                          <a:effectLst/>
                          <a:sym typeface="Gill Sans" charset="0"/>
                        </a:rPr>
                        <a:t>Year 1</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a:ln>
                            <a:noFill/>
                          </a:ln>
                          <a:effectLst/>
                          <a:sym typeface="Gill Sans" charset="0"/>
                        </a:rPr>
                        <a:t>Year 2</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a:ln>
                            <a:noFill/>
                          </a:ln>
                          <a:effectLst/>
                          <a:sym typeface="Gill Sans" charset="0"/>
                        </a:rPr>
                        <a:t>Year 3</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a:ln>
                            <a:noFill/>
                          </a:ln>
                          <a:effectLst/>
                          <a:sym typeface="Gill Sans" charset="0"/>
                        </a:rPr>
                        <a:t>Year 4</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a:ln>
                            <a:noFill/>
                          </a:ln>
                          <a:effectLst/>
                          <a:sym typeface="Gill Sans" charset="0"/>
                        </a:rPr>
                        <a:t>Year 5</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extLst>
                  <a:ext uri="{0D108BD9-81ED-4DB2-BD59-A6C34878D82A}">
                    <a16:rowId xmlns:a16="http://schemas.microsoft.com/office/drawing/2014/main" val="10000"/>
                  </a:ext>
                </a:extLst>
              </a:tr>
              <a:tr h="101607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a:ln>
                            <a:noFill/>
                          </a:ln>
                          <a:effectLst/>
                          <a:sym typeface="Gill Sans" charset="0"/>
                        </a:rPr>
                        <a:t># of Customers</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extLst>
                  <a:ext uri="{0D108BD9-81ED-4DB2-BD59-A6C34878D82A}">
                    <a16:rowId xmlns:a16="http://schemas.microsoft.com/office/drawing/2014/main" val="10001"/>
                  </a:ext>
                </a:extLst>
              </a:tr>
              <a:tr h="101607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a:ln>
                            <a:noFill/>
                          </a:ln>
                          <a:effectLst/>
                          <a:sym typeface="Gill Sans" charset="0"/>
                        </a:rPr>
                        <a:t># of Employees</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extLst>
                  <a:ext uri="{0D108BD9-81ED-4DB2-BD59-A6C34878D82A}">
                    <a16:rowId xmlns:a16="http://schemas.microsoft.com/office/drawing/2014/main" val="10002"/>
                  </a:ext>
                </a:extLst>
              </a:tr>
              <a:tr h="983126">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a:ln>
                            <a:noFill/>
                          </a:ln>
                          <a:effectLst/>
                          <a:sym typeface="Gill Sans" charset="0"/>
                        </a:rPr>
                        <a:t>Sales</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extLst>
                  <a:ext uri="{0D108BD9-81ED-4DB2-BD59-A6C34878D82A}">
                    <a16:rowId xmlns:a16="http://schemas.microsoft.com/office/drawing/2014/main" val="10003"/>
                  </a:ext>
                </a:extLst>
              </a:tr>
              <a:tr h="983126">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a:ln>
                            <a:noFill/>
                          </a:ln>
                          <a:effectLst/>
                          <a:sym typeface="Gill Sans" charset="0"/>
                        </a:rPr>
                        <a:t>Expenses</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extLst>
                  <a:ext uri="{0D108BD9-81ED-4DB2-BD59-A6C34878D82A}">
                    <a16:rowId xmlns:a16="http://schemas.microsoft.com/office/drawing/2014/main" val="10004"/>
                  </a:ext>
                </a:extLst>
              </a:tr>
              <a:tr h="983126">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u="none" strike="noStrike" cap="none" normalizeH="0" baseline="0" dirty="0">
                          <a:ln>
                            <a:noFill/>
                          </a:ln>
                          <a:effectLst/>
                          <a:sym typeface="Gill Sans" charset="0"/>
                        </a:rPr>
                        <a:t>Profits</a:t>
                      </a:r>
                      <a:endParaRPr kumimoji="0" lang="en-US" sz="2000" b="1"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000" b="0" i="0" u="none" strike="noStrike" cap="none" normalizeH="0" baseline="0" dirty="0">
                        <a:ln>
                          <a:noFill/>
                        </a:ln>
                        <a:solidFill>
                          <a:srgbClr val="FFFFFF"/>
                        </a:solidFill>
                        <a:effectLst/>
                        <a:latin typeface="Segoe Light"/>
                        <a:ea typeface="ヒラギノ角ゴ ProN W3" charset="0"/>
                        <a:cs typeface="Segoe Light"/>
                        <a:sym typeface="Gill Sans" charset="0"/>
                      </a:endParaRPr>
                    </a:p>
                  </a:txBody>
                  <a:tcPr marL="50800" marR="50800" marT="50798" marB="50798" anchor="ctr" horzOverflow="overflow"/>
                </a:tc>
                <a:extLst>
                  <a:ext uri="{0D108BD9-81ED-4DB2-BD59-A6C34878D82A}">
                    <a16:rowId xmlns:a16="http://schemas.microsoft.com/office/drawing/2014/main" val="10005"/>
                  </a:ext>
                </a:extLst>
              </a:tr>
            </a:tbl>
          </a:graphicData>
        </a:graphic>
      </p:graphicFrame>
    </p:spTree>
  </p:cSld>
  <p:clrMapOvr>
    <a:masterClrMapping/>
  </p:clrMapOvr>
  <p:transition spd="slow"/>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4689</TotalTime>
  <Pages>0</Pages>
  <Words>761</Words>
  <Characters>0</Characters>
  <Application>Microsoft Office PowerPoint</Application>
  <PresentationFormat>Custom</PresentationFormat>
  <Lines>0</Lines>
  <Paragraphs>90</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MS PGothic</vt:lpstr>
      <vt:lpstr>MS PGothic</vt:lpstr>
      <vt:lpstr>Andale Mono</vt:lpstr>
      <vt:lpstr>Arial</vt:lpstr>
      <vt:lpstr>Calibri</vt:lpstr>
      <vt:lpstr>Gill Sans</vt:lpstr>
      <vt:lpstr>Segoe Light</vt:lpstr>
      <vt:lpstr>ヒラギノ角ゴ ProN W3</vt:lpstr>
      <vt:lpstr>Horizon</vt:lpstr>
      <vt:lpstr>Business Name</vt:lpstr>
      <vt:lpstr>Overview</vt:lpstr>
      <vt:lpstr>Problem / Opportunity </vt:lpstr>
      <vt:lpstr>Unfair Advantages</vt:lpstr>
      <vt:lpstr>Demo</vt:lpstr>
      <vt:lpstr>Sales and Marketing</vt:lpstr>
      <vt:lpstr>PowerPoint Presentation</vt:lpstr>
      <vt:lpstr>Business Model</vt:lpstr>
      <vt:lpstr>Forecast</vt:lpstr>
      <vt:lpstr>Team</vt:lpstr>
      <vt:lpstr>Status and Milestones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creator>Jason Scot Earl</dc:creator>
  <cp:lastModifiedBy>Jason Scott Earl</cp:lastModifiedBy>
  <cp:revision>73</cp:revision>
  <dcterms:modified xsi:type="dcterms:W3CDTF">2021-06-02T21:53:00Z</dcterms:modified>
</cp:coreProperties>
</file>